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5.webp" ContentType="image/webp"/>
  <Override PartName="/ppt/media/image16.webp" ContentType="image/webp"/>
  <Override PartName="/ppt/media/image17.webp" ContentType="image/webp"/>
  <Override PartName="/ppt/media/image29.webp" ContentType="image/webp"/>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49"/>
  </p:handoutMasterIdLst>
  <p:sldIdLst>
    <p:sldId id="261" r:id="rId3"/>
    <p:sldId id="288" r:id="rId4"/>
    <p:sldId id="289" r:id="rId5"/>
    <p:sldId id="292" r:id="rId7"/>
    <p:sldId id="291" r:id="rId8"/>
    <p:sldId id="293" r:id="rId9"/>
    <p:sldId id="300" r:id="rId10"/>
    <p:sldId id="295" r:id="rId11"/>
    <p:sldId id="296" r:id="rId12"/>
    <p:sldId id="301" r:id="rId13"/>
    <p:sldId id="299" r:id="rId14"/>
    <p:sldId id="298" r:id="rId15"/>
    <p:sldId id="297" r:id="rId16"/>
    <p:sldId id="302" r:id="rId17"/>
    <p:sldId id="303" r:id="rId18"/>
    <p:sldId id="312" r:id="rId19"/>
    <p:sldId id="304" r:id="rId20"/>
    <p:sldId id="319" r:id="rId21"/>
    <p:sldId id="305" r:id="rId22"/>
    <p:sldId id="326" r:id="rId23"/>
    <p:sldId id="306" r:id="rId24"/>
    <p:sldId id="322" r:id="rId25"/>
    <p:sldId id="320" r:id="rId26"/>
    <p:sldId id="327" r:id="rId27"/>
    <p:sldId id="307" r:id="rId28"/>
    <p:sldId id="328" r:id="rId29"/>
    <p:sldId id="323" r:id="rId30"/>
    <p:sldId id="324" r:id="rId31"/>
    <p:sldId id="329" r:id="rId32"/>
    <p:sldId id="325" r:id="rId33"/>
    <p:sldId id="330" r:id="rId34"/>
    <p:sldId id="314" r:id="rId35"/>
    <p:sldId id="315" r:id="rId36"/>
    <p:sldId id="316" r:id="rId37"/>
    <p:sldId id="317" r:id="rId38"/>
    <p:sldId id="318" r:id="rId39"/>
    <p:sldId id="308" r:id="rId40"/>
    <p:sldId id="310" r:id="rId41"/>
    <p:sldId id="309" r:id="rId42"/>
    <p:sldId id="311" r:id="rId43"/>
    <p:sldId id="331" r:id="rId44"/>
    <p:sldId id="290" r:id="rId45"/>
    <p:sldId id="262" r:id="rId46"/>
    <p:sldId id="268" r:id="rId47"/>
    <p:sldId id="25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032B91"/>
    <a:srgbClr val="ADADAD"/>
    <a:srgbClr val="999999"/>
    <a:srgbClr val="E1E1E1"/>
    <a:srgbClr val="3B4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033" autoAdjust="0"/>
  </p:normalViewPr>
  <p:slideViewPr>
    <p:cSldViewPr snapToGrid="0" showGuides="1">
      <p:cViewPr varScale="1">
        <p:scale>
          <a:sx n="75" d="100"/>
          <a:sy n="75" d="100"/>
        </p:scale>
        <p:origin x="284" y="44"/>
      </p:cViewPr>
      <p:guideLst>
        <p:guide orient="horz" pos="2196"/>
        <p:guide pos="383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692"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1D260D-D23B-4B1D-8BD2-8BFEA8E8CCE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592E9-6DA4-4CD8-ACCF-38E0BAD5D3D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296B1-A395-4606-AB53-C0352DD9CA4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E3960-AB2B-47AB-B926-C76196BDF3E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Sáng:</a:t>
            </a:r>
            <a:endParaRPr lang="en-US"/>
          </a:p>
          <a:p>
            <a:r>
              <a:rPr lang="en-US"/>
              <a:t>Hàn theo các bạn là gì ? </a:t>
            </a:r>
            <a:endParaRPr lang="en-US"/>
          </a:p>
          <a:p>
            <a:r>
              <a:rPr lang="en-US"/>
              <a:t>Các bạn có thích đi hàn không ?</a:t>
            </a:r>
            <a:endParaRPr lang="en-US"/>
          </a:p>
          <a:p>
            <a:r>
              <a:rPr lang="en-US"/>
              <a:t>Hàn </a:t>
            </a:r>
            <a:endParaRPr lang="en-US"/>
          </a:p>
          <a:p>
            <a:r>
              <a:rPr lang="en-US"/>
              <a:t>Chiều:</a:t>
            </a:r>
            <a:endParaRPr lang="en-US"/>
          </a:p>
          <a:p>
            <a:r>
              <a:rPr lang="en-US"/>
              <a:t>Đi hàn thế nào ?</a:t>
            </a:r>
            <a:endParaRPr lang="en-US"/>
          </a:p>
          <a:p>
            <a:r>
              <a:rPr lang="en-US"/>
              <a:t>Đi hàn có lạnh không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Cảm biến DHT11 là cảm biến nhiệt độ và độ ẩm sử dụng nguồn có điện áp từ 3V3 đến 5V , ngõ ra của cảm biến trả về giá trị một dãy số digital cung cấp giá trị của cả nhiệt độ và độ ẩm .</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Buzzer là thiết bị cơ điện có 2 ngõ ra , có 2 loại buzzer là buzzer chủ động như trên hình và buzzer thụ động :</a:t>
            </a:r>
            <a:endParaRPr lang="en-US"/>
          </a:p>
          <a:p>
            <a:r>
              <a:rPr lang="en-US"/>
              <a:t>+ Buzzer chủ động là loại Buzzer chỉ cần cung cấp điện áp là sẽ hoạt động .</a:t>
            </a:r>
            <a:endParaRPr lang="en-US"/>
          </a:p>
          <a:p>
            <a:r>
              <a:rPr lang="en-US"/>
              <a:t>+ Buzzer thụ động là loại Buzzer cần cấp xung có tần số đủ cao để hoạt động</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Theo định nghĩa từ chat GPT : (Đọc slide)</a:t>
            </a:r>
            <a:br>
              <a:rPr lang="en-US"/>
            </a:br>
            <a:r>
              <a:rPr lang="en-US"/>
              <a:t>Vậy vì sao ở slide gọi thiếc hàn là hợp kim ?? </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Sáng:</a:t>
            </a:r>
            <a:endParaRPr lang="en-US"/>
          </a:p>
          <a:p>
            <a:r>
              <a:rPr lang="en-US"/>
              <a:t>Hàn theo các bạn là gì ? </a:t>
            </a:r>
            <a:endParaRPr lang="en-US"/>
          </a:p>
          <a:p>
            <a:r>
              <a:rPr lang="en-US"/>
              <a:t>Các bạn có thích đi hàn không ?</a:t>
            </a:r>
            <a:endParaRPr lang="en-US"/>
          </a:p>
          <a:p>
            <a:r>
              <a:rPr lang="en-US"/>
              <a:t>Hàn </a:t>
            </a:r>
            <a:endParaRPr lang="en-US"/>
          </a:p>
          <a:p>
            <a:r>
              <a:rPr lang="en-US"/>
              <a:t>Chiều:</a:t>
            </a:r>
            <a:endParaRPr lang="en-US"/>
          </a:p>
          <a:p>
            <a:r>
              <a:rPr lang="en-US"/>
              <a:t>Đi hàn thế nào ?</a:t>
            </a:r>
            <a:endParaRPr lang="en-US"/>
          </a:p>
          <a:p>
            <a:r>
              <a:rPr lang="en-US"/>
              <a:t>Đi hàn có lạnh không ?</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Flux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Flux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Mũi hàn mới cần tôi mũi hàn để đảm bảo mũi hàn được bền , quy trình tôi mũi hàn .</a:t>
            </a:r>
            <a:endParaRPr lang="en-US"/>
          </a:p>
          <a:p>
            <a:r>
              <a:rPr lang="en-US"/>
              <a:t>- Demo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Flux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Cảm biến MQ-7 sử dụng nguồn từ 3V3 đến 5V , cung cấp ra 2 loại tín hiệu là digital và analog , khi sử dụng tín hiệu digital ta cần chỉnh độ nhạy của cảm biến về giá trị mong muốn dể xuất ngõ ra 1, với tín hiệu analog ta cần sử dụng chức năng ADC của vi điều khiển để đọc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hyperlink" Target="https://www.facebook.com/groups/PIFCourse" TargetMode="External"/><Relationship Id="rId5" Type="http://schemas.openxmlformats.org/officeDocument/2006/relationships/hyperlink" Target="https://www.facebook.com/payitforward.edu.vn?__cft__%5b0%5d=AZUygmoumYNqFyaesXh-3jXyioaKyXZ7Qin2bosjOimBInbhFtME0gNhS4cGLsnOpmQCEj-fa8Vh5dRsJcVWr5w0_D5iQZtJCa8irliF_GuduzwP8MR1gz4_nSJQ7ytbYD-fL7wG6jh0UpFcj6M0h2BDtoua3kM1CHF-qlxOlzsIWVJaM5NrnZ1gcVEOaWA63ktJ2pwySHuS8J87v5MMmXQM&amp;__tn__=-%5dK-R" TargetMode="External"/><Relationship Id="rId4" Type="http://schemas.openxmlformats.org/officeDocument/2006/relationships/hyperlink" Target="https://www.forum.payitforward.edu.vn/" TargetMode="Externa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8" name="Group 7"/>
          <p:cNvGrpSpPr/>
          <p:nvPr userDrawn="1"/>
        </p:nvGrpSpPr>
        <p:grpSpPr>
          <a:xfrm>
            <a:off x="0" y="0"/>
            <a:ext cx="12192000" cy="6858000"/>
            <a:chOff x="0" y="0"/>
            <a:chExt cx="19200" cy="1080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00" cy="10800"/>
            </a:xfrm>
            <a:prstGeom prst="rect">
              <a:avLst/>
            </a:prstGeom>
          </p:spPr>
        </p:pic>
        <p:sp>
          <p:nvSpPr>
            <p:cNvPr id="5" name="Hình chữ nhật 4"/>
            <p:cNvSpPr/>
            <p:nvPr userDrawn="1"/>
          </p:nvSpPr>
          <p:spPr>
            <a:xfrm>
              <a:off x="6354" y="0"/>
              <a:ext cx="12846" cy="10800"/>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hasCustomPrompt="1"/>
          </p:nvPr>
        </p:nvSpPr>
        <p:spPr>
          <a:xfrm>
            <a:off x="4035349" y="2266088"/>
            <a:ext cx="7615311" cy="2325060"/>
          </a:xfrm>
        </p:spPr>
        <p:txBody>
          <a:bodyPr anchor="ctr">
            <a:normAutofit/>
          </a:bodyPr>
          <a:lstStyle>
            <a:lvl1pPr algn="r">
              <a:defRPr sz="6000" baseline="0">
                <a:solidFill>
                  <a:schemeClr val="tx1"/>
                </a:solidFill>
                <a:latin typeface="+mj-lt"/>
              </a:defRPr>
            </a:lvl1pPr>
          </a:lstStyle>
          <a:p>
            <a:r>
              <a:rPr lang="en-US" dirty="0"/>
              <a:t>YOUR TITLE GOES HERE</a:t>
            </a:r>
            <a:endParaRPr lang="en-US" dirty="0"/>
          </a:p>
        </p:txBody>
      </p:sp>
      <p:sp>
        <p:nvSpPr>
          <p:cNvPr id="3" name="Subtitle 2"/>
          <p:cNvSpPr>
            <a:spLocks noGrp="1"/>
          </p:cNvSpPr>
          <p:nvPr>
            <p:ph type="subTitle" idx="1" hasCustomPrompt="1"/>
          </p:nvPr>
        </p:nvSpPr>
        <p:spPr>
          <a:xfrm>
            <a:off x="6834505" y="4753610"/>
            <a:ext cx="4815840" cy="500380"/>
          </a:xfrm>
        </p:spPr>
        <p:txBody>
          <a:bodyPr/>
          <a:lstStyle>
            <a:lvl1pPr marL="0" indent="0" algn="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Credit goes here…</a:t>
            </a:r>
            <a:endParaRPr lang="en-US" dirty="0"/>
          </a:p>
        </p:txBody>
      </p:sp>
      <p:sp>
        <p:nvSpPr>
          <p:cNvPr id="14" name="Slide Number Placeholder 6"/>
          <p:cNvSpPr>
            <a:spLocks noGrp="1"/>
          </p:cNvSpPr>
          <p:nvPr userDrawn="1"/>
        </p:nvSpPr>
        <p:spPr>
          <a:xfrm>
            <a:off x="0" y="6523355"/>
            <a:ext cx="1905000" cy="33401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a:solidFill>
                  <a:schemeClr val="tx1"/>
                </a:solidFill>
                <a:latin typeface="Arial" panose="020B0604020202020204" pitchFamily="34" charset="0"/>
                <a:cs typeface="Arial" panose="020B0604020202020204" pitchFamily="34" charset="0"/>
              </a:rPr>
              <a:t>© 2025 - PIFClub</a:t>
            </a:r>
            <a:endParaRPr lang="en-US" sz="1600" b="1" dirty="0">
              <a:solidFill>
                <a:schemeClr val="tx1"/>
              </a:solidFill>
              <a:latin typeface="Arial" panose="020B0604020202020204" pitchFamily="34" charset="0"/>
              <a:cs typeface="Arial" panose="020B0604020202020204" pitchFamily="34" charset="0"/>
            </a:endParaRPr>
          </a:p>
        </p:txBody>
      </p:sp>
      <p:sp>
        <p:nvSpPr>
          <p:cNvPr id="15" name="Slide Number Placeholder 6"/>
          <p:cNvSpPr>
            <a:spLocks noGrp="1"/>
          </p:cNvSpPr>
          <p:nvPr userDrawn="1"/>
        </p:nvSpPr>
        <p:spPr>
          <a:xfrm>
            <a:off x="10086109" y="6523990"/>
            <a:ext cx="2105891" cy="3143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tx1"/>
                </a:solidFill>
                <a:latin typeface="Roboto" charset="0"/>
                <a:cs typeface="Roboto" charset="0"/>
              </a:rPr>
              <a:t>                           </a:t>
            </a:r>
            <a:r>
              <a:rPr lang="en-US" sz="1600" b="1" dirty="0">
                <a:solidFill>
                  <a:schemeClr val="tx1"/>
                </a:solidFill>
                <a:latin typeface="Roboto" charset="0"/>
                <a:cs typeface="Roboto" charset="0"/>
              </a:rPr>
              <a:t>Public</a:t>
            </a:r>
            <a:endParaRPr lang="en-US" sz="1600" b="1" dirty="0">
              <a:solidFill>
                <a:schemeClr val="tx1"/>
              </a:solidFill>
              <a:latin typeface="Roboto" charset="0"/>
              <a:cs typeface="Roboto" charset="0"/>
              <a:sym typeface="+mn-ea"/>
            </a:endParaRPr>
          </a:p>
        </p:txBody>
      </p:sp>
      <p:sp>
        <p:nvSpPr>
          <p:cNvPr id="10" name="Text Placeholder 9"/>
          <p:cNvSpPr>
            <a:spLocks noGrp="1"/>
          </p:cNvSpPr>
          <p:nvPr>
            <p:ph type="body" sz="quarter" idx="10" hasCustomPrompt="1"/>
          </p:nvPr>
        </p:nvSpPr>
        <p:spPr>
          <a:xfrm>
            <a:off x="409576" y="4754245"/>
            <a:ext cx="3376930" cy="500381"/>
          </a:xfrm>
        </p:spPr>
        <p:txBody>
          <a:bodyPr/>
          <a:lstStyle>
            <a:lvl1pPr marL="0" indent="0" algn="ctr">
              <a:buNone/>
              <a:defRPr b="1">
                <a:latin typeface="Roboto" charset="0"/>
                <a:ea typeface="Roboto" charset="0"/>
              </a:defRPr>
            </a:lvl1pPr>
          </a:lstStyle>
          <a:p>
            <a:pPr lvl="0"/>
            <a:r>
              <a:rPr lang="en-US" dirty="0"/>
              <a:t>PIFKID - 2025</a:t>
            </a:r>
            <a:endParaRPr lang="en-US" dirty="0"/>
          </a:p>
        </p:txBody>
      </p:sp>
      <p:sp>
        <p:nvSpPr>
          <p:cNvPr id="6" name="Subtitle 2"/>
          <p:cNvSpPr>
            <a:spLocks noGrp="1"/>
          </p:cNvSpPr>
          <p:nvPr userDrawn="1"/>
        </p:nvSpPr>
        <p:spPr>
          <a:xfrm>
            <a:off x="2014537" y="6504014"/>
            <a:ext cx="8382635" cy="33401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1600" b="1" dirty="0">
                <a:latin typeface="Roboto" charset="0"/>
                <a:cs typeface="Roboto" charset="0"/>
              </a:rPr>
              <a:t>HCMC, June 2025</a:t>
            </a:r>
            <a:endParaRPr lang="en-US" sz="1600" b="1" dirty="0">
              <a:latin typeface="Roboto" charset="0"/>
              <a:cs typeface="Roboto"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445" y="1297305"/>
            <a:ext cx="11663045" cy="4721860"/>
          </a:xfrm>
        </p:spPr>
        <p:txBody>
          <a:bodyPr/>
          <a:lstStyle>
            <a:lvl1pPr>
              <a:lnSpc>
                <a:spcPct val="100000"/>
              </a:lnSpc>
              <a:defRPr>
                <a:latin typeface="+mj-lt"/>
              </a:defRPr>
            </a:lvl1pPr>
            <a:lvl2pPr marL="457200" indent="-228600">
              <a:lnSpc>
                <a:spcPct val="100000"/>
              </a:lnSpc>
              <a:buFont typeface="Arial" panose="020B0604020202020204" pitchFamily="34" charset="0"/>
              <a:buChar char="•"/>
              <a:defRPr sz="2200">
                <a:latin typeface="+mj-lt"/>
              </a:defRPr>
            </a:lvl2pPr>
            <a:lvl3pPr marL="742950" indent="-285750">
              <a:lnSpc>
                <a:spcPct val="100000"/>
              </a:lnSpc>
              <a:buFont typeface="Arial" panose="020B0604020202020204" pitchFamily="34" charset="0"/>
              <a:buChar char="•"/>
              <a:defRPr sz="2000">
                <a:latin typeface="+mj-lt"/>
              </a:defRPr>
            </a:lvl3pPr>
            <a:lvl4pPr marL="1043940" indent="-285750" eaLnBrk="1" fontAlgn="auto" latinLnBrk="0" hangingPunct="1">
              <a:lnSpc>
                <a:spcPct val="100000"/>
              </a:lnSpc>
              <a:buFont typeface="Arial" panose="020B0604020202020204" pitchFamily="34" charset="0"/>
              <a:buChar char="•"/>
              <a:defRPr sz="1800">
                <a:latin typeface="+mj-lt"/>
              </a:defRPr>
            </a:lvl4pPr>
            <a:lvl5pPr marL="1332230" indent="-285750" eaLnBrk="1" fontAlgn="auto" latinLnBrk="0" hangingPunct="1">
              <a:lnSpc>
                <a:spcPct val="100000"/>
              </a:lnSpc>
              <a:buFont typeface="Arial" panose="020B0604020202020204" pitchFamily="34" charset="0"/>
              <a:buChar char="•"/>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11" name="Straight Arrow Connector 10"/>
          <p:cNvCxnSpPr/>
          <p:nvPr userDrawn="1"/>
        </p:nvCxnSpPr>
        <p:spPr>
          <a:xfrm flipV="1">
            <a:off x="259080" y="970280"/>
            <a:ext cx="11661140" cy="6350"/>
          </a:xfrm>
          <a:prstGeom prst="straightConnector1">
            <a:avLst/>
          </a:prstGeom>
          <a:ln w="38100" cap="rnd">
            <a:solidFill>
              <a:srgbClr val="032B91"/>
            </a:solidFill>
            <a:round/>
            <a:headEnd type="diamond" w="med" len="med"/>
            <a:tailEnd type="diamond" w="med" len="med"/>
          </a:ln>
        </p:spPr>
        <p:style>
          <a:lnRef idx="0">
            <a:srgbClr val="FFFFFF"/>
          </a:lnRef>
          <a:fillRef idx="0">
            <a:srgbClr val="FFFFFF"/>
          </a:fillRef>
          <a:effectRef idx="0">
            <a:srgbClr val="FFFFFF"/>
          </a:effectRef>
          <a:fontRef idx="minor">
            <a:schemeClr val="tx1"/>
          </a:fontRef>
        </p:style>
      </p:cxnSp>
      <p:sp>
        <p:nvSpPr>
          <p:cNvPr id="8" name="Title 7"/>
          <p:cNvSpPr>
            <a:spLocks noGrp="1"/>
          </p:cNvSpPr>
          <p:nvPr>
            <p:ph type="title"/>
          </p:nvPr>
        </p:nvSpPr>
        <p:spPr>
          <a:xfrm>
            <a:off x="259080" y="322580"/>
            <a:ext cx="11662410" cy="461010"/>
          </a:xfrm>
        </p:spPr>
        <p:txBody>
          <a:bodyPr>
            <a:noAutofit/>
          </a:bodyPr>
          <a:lstStyle>
            <a:lvl1pPr>
              <a:defRPr>
                <a:solidFill>
                  <a:srgbClr val="3B4F82"/>
                </a:solidFill>
              </a:defRPr>
            </a:lvl1pPr>
          </a:lstStyle>
          <a:p>
            <a:pPr algn="l"/>
            <a:endParaRPr lang="en-US" dirty="0">
              <a:solidFill>
                <a:srgbClr val="032B91"/>
              </a:solidFill>
              <a:ea typeface="UD Digi Kyokasho NK-B" panose="020B0400000000000000" pitchFamily="18" charset="-128"/>
              <a:cs typeface="+mj-lt"/>
            </a:endParaRPr>
          </a:p>
        </p:txBody>
      </p:sp>
      <p:sp>
        <p:nvSpPr>
          <p:cNvPr id="12" name="Slide Number Placeholder 6"/>
          <p:cNvSpPr>
            <a:spLocks noGrp="1"/>
          </p:cNvSpPr>
          <p:nvPr userDrawn="1"/>
        </p:nvSpPr>
        <p:spPr>
          <a:xfrm>
            <a:off x="5137150"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fld id="{9C5BEA5F-45C3-4BB6-A590-5A9FB25E3428}" type="slidenum">
              <a:rPr lang="en-US" b="1" smtClean="0">
                <a:solidFill>
                  <a:schemeClr val="bg1"/>
                </a:solidFill>
                <a:latin typeface="Roboto" charset="0"/>
                <a:cs typeface="Roboto" charset="0"/>
              </a:rPr>
            </a:fld>
            <a:endParaRPr lang="en-US" b="1" dirty="0">
              <a:solidFill>
                <a:schemeClr val="bg1"/>
              </a:solidFill>
              <a:latin typeface="Roboto" charset="0"/>
              <a:cs typeface="Roboto"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9495774" y="4017819"/>
            <a:ext cx="2642886" cy="25441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6"/>
          <p:cNvSpPr>
            <a:spLocks noGrp="1"/>
          </p:cNvSpPr>
          <p:nvPr userDrawn="1"/>
        </p:nvSpPr>
        <p:spPr>
          <a:xfrm>
            <a:off x="5137150"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fld id="{9C5BEA5F-45C3-4BB6-A590-5A9FB25E3428}" type="slidenum">
              <a:rPr lang="en-US" b="1" smtClean="0">
                <a:solidFill>
                  <a:schemeClr val="bg1"/>
                </a:solidFill>
                <a:latin typeface="Roboto" charset="0"/>
                <a:cs typeface="Roboto" charset="0"/>
              </a:rPr>
            </a:fld>
            <a:endParaRPr lang="en-US" b="1" dirty="0">
              <a:solidFill>
                <a:schemeClr val="bg1"/>
              </a:solidFill>
              <a:latin typeface="Roboto" charset="0"/>
              <a:cs typeface="Roboto" charset="0"/>
            </a:endParaRPr>
          </a:p>
        </p:txBody>
      </p:sp>
      <p:sp>
        <p:nvSpPr>
          <p:cNvPr id="2" name="Rectangle 1"/>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4" name="Rectangle 2"/>
          <p:cNvSpPr>
            <a:spLocks noChangeArrowheads="1"/>
          </p:cNvSpPr>
          <p:nvPr userDrawn="1"/>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10" name="TextBox 9"/>
          <p:cNvSpPr txBox="1"/>
          <p:nvPr userDrawn="1"/>
        </p:nvSpPr>
        <p:spPr>
          <a:xfrm>
            <a:off x="1" y="816925"/>
            <a:ext cx="12191999" cy="1015663"/>
          </a:xfrm>
          <a:prstGeom prst="rect">
            <a:avLst/>
          </a:prstGeom>
          <a:noFill/>
        </p:spPr>
        <p:txBody>
          <a:bodyPr wrap="square" rtlCol="0">
            <a:spAutoFit/>
          </a:bodyPr>
          <a:lstStyle/>
          <a:p>
            <a:pPr algn="ctr"/>
            <a:r>
              <a:rPr lang="en-US" sz="6000" b="1">
                <a:solidFill>
                  <a:schemeClr val="accent5">
                    <a:lumMod val="75000"/>
                  </a:schemeClr>
                </a:solidFill>
                <a:latin typeface="+mj-lt"/>
              </a:rPr>
              <a:t>Thank you </a:t>
            </a:r>
            <a:r>
              <a:rPr lang="en-US" sz="6000" b="1" dirty="0">
                <a:solidFill>
                  <a:schemeClr val="accent5">
                    <a:lumMod val="75000"/>
                  </a:schemeClr>
                </a:solidFill>
                <a:latin typeface="+mj-lt"/>
              </a:rPr>
              <a:t>for your attention!</a:t>
            </a:r>
            <a:endParaRPr lang="en-US" sz="6000" b="1" dirty="0">
              <a:solidFill>
                <a:schemeClr val="accent5">
                  <a:lumMod val="75000"/>
                </a:schemeClr>
              </a:solidFill>
              <a:latin typeface="+mj-lt"/>
            </a:endParaRPr>
          </a:p>
        </p:txBody>
      </p:sp>
      <p:pic>
        <p:nvPicPr>
          <p:cNvPr id="7" name="Content Placeholder 4" descr="A blue text on a black background&#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t="19499" b="25918"/>
          <a:stretch>
            <a:fillRect/>
          </a:stretch>
        </p:blipFill>
        <p:spPr>
          <a:xfrm>
            <a:off x="-486820" y="1324756"/>
            <a:ext cx="12678820" cy="489301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Ending Slide">
    <p:bg>
      <p:bgPr>
        <a:solidFill>
          <a:srgbClr val="33333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3251200" y="2996230"/>
            <a:ext cx="5689600" cy="86553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hong tin lien 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1" name="Straight Arrow Connector 10"/>
          <p:cNvCxnSpPr/>
          <p:nvPr userDrawn="1"/>
        </p:nvCxnSpPr>
        <p:spPr>
          <a:xfrm flipV="1">
            <a:off x="259080" y="970280"/>
            <a:ext cx="11661140" cy="6350"/>
          </a:xfrm>
          <a:prstGeom prst="straightConnector1">
            <a:avLst/>
          </a:prstGeom>
          <a:ln w="38100" cap="rnd">
            <a:solidFill>
              <a:srgbClr val="032B91"/>
            </a:solidFill>
            <a:round/>
            <a:headEnd type="diamond" w="med" len="med"/>
            <a:tailEnd type="diamond" w="med" len="med"/>
          </a:ln>
        </p:spPr>
        <p:style>
          <a:lnRef idx="0">
            <a:srgbClr val="FFFFFF"/>
          </a:lnRef>
          <a:fillRef idx="0">
            <a:srgbClr val="FFFFFF"/>
          </a:fillRef>
          <a:effectRef idx="0">
            <a:srgbClr val="FFFFFF"/>
          </a:effectRef>
          <a:fontRef idx="minor">
            <a:schemeClr val="tx1"/>
          </a:fontRef>
        </p:style>
      </p:cxnSp>
      <p:sp>
        <p:nvSpPr>
          <p:cNvPr id="12" name="Slide Number Placeholder 6"/>
          <p:cNvSpPr>
            <a:spLocks noGrp="1"/>
          </p:cNvSpPr>
          <p:nvPr userDrawn="1"/>
        </p:nvSpPr>
        <p:spPr>
          <a:xfrm>
            <a:off x="5137150"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fld id="{9C5BEA5F-45C3-4BB6-A590-5A9FB25E3428}" type="slidenum">
              <a:rPr lang="en-US" b="1" smtClean="0">
                <a:solidFill>
                  <a:schemeClr val="bg1"/>
                </a:solidFill>
                <a:latin typeface="Roboto" charset="0"/>
                <a:cs typeface="Roboto" charset="0"/>
              </a:rPr>
            </a:fld>
            <a:endParaRPr lang="en-US" b="1" dirty="0">
              <a:solidFill>
                <a:schemeClr val="bg1"/>
              </a:solidFill>
              <a:latin typeface="Roboto" charset="0"/>
              <a:cs typeface="Roboto" charset="0"/>
            </a:endParaRPr>
          </a:p>
        </p:txBody>
      </p:sp>
      <p:sp>
        <p:nvSpPr>
          <p:cNvPr id="14" name="Slide Number Placeholder 6"/>
          <p:cNvSpPr>
            <a:spLocks noGrp="1"/>
          </p:cNvSpPr>
          <p:nvPr userDrawn="1"/>
        </p:nvSpPr>
        <p:spPr>
          <a:xfrm>
            <a:off x="10286365"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a:solidFill>
                  <a:schemeClr val="bg1"/>
                </a:solidFill>
                <a:latin typeface="Arial" panose="020B0604020202020204" pitchFamily="34" charset="0"/>
                <a:cs typeface="Arial" panose="020B0604020202020204" pitchFamily="34" charset="0"/>
                <a:sym typeface="+mn-ea"/>
              </a:rPr>
              <a:t>Public</a:t>
            </a:r>
            <a:endParaRPr lang="en-US" b="1" dirty="0">
              <a:solidFill>
                <a:schemeClr val="bg1"/>
              </a:solidFill>
            </a:endParaRPr>
          </a:p>
        </p:txBody>
      </p:sp>
      <p:pic>
        <p:nvPicPr>
          <p:cNvPr id="1026" name="Picture 2" desc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8444" y="413772"/>
            <a:ext cx="387598" cy="3875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646042" y="237490"/>
            <a:ext cx="9755258" cy="707886"/>
          </a:xfrm>
          <a:prstGeom prst="rect">
            <a:avLst/>
          </a:prstGeom>
          <a:noFill/>
        </p:spPr>
        <p:txBody>
          <a:bodyPr wrap="square" rtlCol="0">
            <a:spAutoFit/>
          </a:bodyPr>
          <a:lstStyle/>
          <a:p>
            <a:r>
              <a:rPr lang="en-US" sz="4000" b="1" dirty="0">
                <a:solidFill>
                  <a:srgbClr val="032B91"/>
                </a:solidFill>
                <a:latin typeface="+mj-lt"/>
              </a:rPr>
              <a:t>About us</a:t>
            </a:r>
            <a:endParaRPr lang="en-US" sz="4000" b="1" dirty="0">
              <a:solidFill>
                <a:srgbClr val="032B91"/>
              </a:solidFill>
              <a:latin typeface="+mj-lt"/>
            </a:endParaRPr>
          </a:p>
        </p:txBody>
      </p:sp>
      <p:sp>
        <p:nvSpPr>
          <p:cNvPr id="4" name="Content Placeholder 7"/>
          <p:cNvSpPr txBox="1"/>
          <p:nvPr userDrawn="1"/>
        </p:nvSpPr>
        <p:spPr>
          <a:xfrm>
            <a:off x="3612285" y="1258296"/>
            <a:ext cx="8307935" cy="18630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j-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mj-lt"/>
                <a:ea typeface="+mn-ea"/>
                <a:cs typeface="+mn-cs"/>
              </a:defRPr>
            </a:lvl2pPr>
            <a:lvl3pPr marL="742950" indent="-2857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j-lt"/>
                <a:ea typeface="+mn-ea"/>
                <a:cs typeface="+mn-cs"/>
              </a:defRPr>
            </a:lvl3pPr>
            <a:lvl4pPr marL="1043940" indent="-285750" algn="l" defTabSz="914400" rtl="0" eaLnBrk="1" fontAlgn="auto" latinLnBrk="0" hangingPunct="1">
              <a:lnSpc>
                <a:spcPct val="100000"/>
              </a:lnSpc>
              <a:spcBef>
                <a:spcPts val="500"/>
              </a:spcBef>
              <a:buFont typeface="Arial" panose="020B0604020202020204" pitchFamily="34" charset="0"/>
              <a:buChar char="•"/>
              <a:defRPr sz="1800" kern="1200">
                <a:solidFill>
                  <a:schemeClr val="tx1"/>
                </a:solidFill>
                <a:latin typeface="+mj-lt"/>
                <a:ea typeface="+mn-ea"/>
                <a:cs typeface="+mn-cs"/>
              </a:defRPr>
            </a:lvl4pPr>
            <a:lvl5pPr marL="1332230" indent="-285750" algn="l" defTabSz="914400" rtl="0" eaLnBrk="1" fontAlgn="auto"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altLang="vi-VN" sz="2000" b="1" dirty="0">
                <a:solidFill>
                  <a:srgbClr val="999999"/>
                </a:solidFill>
                <a:highlight>
                  <a:srgbClr val="FFFFFF"/>
                </a:highlight>
                <a:latin typeface="+mj-lt"/>
              </a:rPr>
              <a:t>...s</a:t>
            </a:r>
            <a:r>
              <a:rPr lang="vi-VN" sz="2000" b="1" dirty="0">
                <a:solidFill>
                  <a:srgbClr val="999999"/>
                </a:solidFill>
                <a:highlight>
                  <a:srgbClr val="FFFFFF"/>
                </a:highlight>
                <a:latin typeface="+mj-lt"/>
              </a:rPr>
              <a:t>ự đền đáp xứng đáng nhất đối với những người đã giúp đỡ mình chính là làm sao có thể giúp thêm nhiều người khác</a:t>
            </a:r>
            <a:r>
              <a:rPr lang="en-US" altLang="vi-VN" sz="2000" b="1" dirty="0">
                <a:solidFill>
                  <a:srgbClr val="999999"/>
                </a:solidFill>
                <a:highlight>
                  <a:srgbClr val="FFFFFF"/>
                </a:highlight>
                <a:latin typeface="+mj-lt"/>
              </a:rPr>
              <a:t>. </a:t>
            </a:r>
            <a:endParaRPr lang="en-US" altLang="vi-VN" sz="2000" b="1" dirty="0">
              <a:solidFill>
                <a:srgbClr val="999999"/>
              </a:solidFill>
              <a:highlight>
                <a:srgbClr val="FFFFFF"/>
              </a:highlight>
              <a:latin typeface="+mj-lt"/>
            </a:endParaRPr>
          </a:p>
          <a:p>
            <a:pPr marL="0" indent="0" algn="r">
              <a:lnSpc>
                <a:spcPct val="150000"/>
              </a:lnSpc>
              <a:buNone/>
            </a:pPr>
            <a:r>
              <a:rPr lang="en-US" altLang="vi-VN" sz="2000" b="1" dirty="0">
                <a:solidFill>
                  <a:srgbClr val="999999"/>
                </a:solidFill>
                <a:highlight>
                  <a:srgbClr val="FFFFFF"/>
                </a:highlight>
                <a:latin typeface="+mj-lt"/>
              </a:rPr>
              <a:t>“Pay it forward” là cách mà CLB hoạt động.</a:t>
            </a:r>
            <a:r>
              <a:rPr lang="vi-VN" sz="2000" b="1" dirty="0">
                <a:solidFill>
                  <a:srgbClr val="999999"/>
                </a:solidFill>
                <a:highlight>
                  <a:srgbClr val="FFFFFF"/>
                </a:highlight>
                <a:latin typeface="+mj-lt"/>
              </a:rPr>
              <a:t> </a:t>
            </a:r>
            <a:endParaRPr lang="en-US" sz="2000" b="1" dirty="0">
              <a:solidFill>
                <a:srgbClr val="999999"/>
              </a:solidFill>
              <a:highlight>
                <a:srgbClr val="FFFFFF"/>
              </a:highlight>
              <a:latin typeface="+mj-lt"/>
            </a:endParaRPr>
          </a:p>
        </p:txBody>
      </p:sp>
      <p:sp>
        <p:nvSpPr>
          <p:cNvPr id="5" name="TextBox 4"/>
          <p:cNvSpPr txBox="1"/>
          <p:nvPr userDrawn="1"/>
        </p:nvSpPr>
        <p:spPr>
          <a:xfrm>
            <a:off x="258444" y="3185904"/>
            <a:ext cx="11416145" cy="2174570"/>
          </a:xfrm>
          <a:prstGeom prst="rect">
            <a:avLst/>
          </a:prstGeom>
          <a:noFill/>
        </p:spPr>
        <p:txBody>
          <a:bodyPr wrap="square" rtlCol="0">
            <a:spAutoFit/>
          </a:bodyPr>
          <a:lstStyle/>
          <a:p>
            <a:pPr marL="342900" indent="-342900" algn="l">
              <a:lnSpc>
                <a:spcPct val="200000"/>
              </a:lnSpc>
              <a:buFont typeface="Arial" panose="020B0604020202020204" pitchFamily="34" charset="0"/>
              <a:buChar char="•"/>
            </a:pPr>
            <a:r>
              <a:rPr lang="en-US" sz="2400" b="0" i="0" dirty="0">
                <a:solidFill>
                  <a:srgbClr val="050505"/>
                </a:solidFill>
                <a:effectLst/>
                <a:highlight>
                  <a:srgbClr val="FFFFFF"/>
                </a:highlight>
                <a:latin typeface="+mj-lt"/>
              </a:rPr>
              <a:t>Forum: </a:t>
            </a:r>
            <a:r>
              <a:rPr lang="en-US" sz="2400" b="0" i="0" u="none" strike="noStrike" dirty="0">
                <a:effectLst/>
                <a:highlight>
                  <a:srgbClr val="FFFFFF"/>
                </a:highlight>
                <a:latin typeface="+mj-lt"/>
                <a:hlinkClick r:id="rId4"/>
              </a:rPr>
              <a:t>https://www.forum.payitforward.edu.vn/</a:t>
            </a:r>
            <a:endParaRPr lang="en-US" sz="2400" b="0" i="0" dirty="0">
              <a:solidFill>
                <a:srgbClr val="050505"/>
              </a:solidFill>
              <a:effectLst/>
              <a:highlight>
                <a:srgbClr val="FFFFFF"/>
              </a:highlight>
              <a:latin typeface="+mj-lt"/>
            </a:endParaRPr>
          </a:p>
          <a:p>
            <a:pPr marL="342900" indent="-342900" algn="l">
              <a:lnSpc>
                <a:spcPct val="200000"/>
              </a:lnSpc>
              <a:buFont typeface="Arial" panose="020B0604020202020204" pitchFamily="34" charset="0"/>
              <a:buChar char="•"/>
            </a:pPr>
            <a:r>
              <a:rPr lang="en-US" sz="2400" b="0" i="0" dirty="0" err="1">
                <a:solidFill>
                  <a:srgbClr val="050505"/>
                </a:solidFill>
                <a:effectLst/>
                <a:highlight>
                  <a:srgbClr val="FFFFFF"/>
                </a:highlight>
                <a:latin typeface="+mj-lt"/>
              </a:rPr>
              <a:t>Fanpage</a:t>
            </a:r>
            <a:r>
              <a:rPr lang="en-US" sz="2400" b="0" i="0" dirty="0">
                <a:solidFill>
                  <a:srgbClr val="050505"/>
                </a:solidFill>
                <a:effectLst/>
                <a:highlight>
                  <a:srgbClr val="FFFFFF"/>
                </a:highlight>
                <a:latin typeface="+mj-lt"/>
              </a:rPr>
              <a:t> CLB: </a:t>
            </a:r>
            <a:r>
              <a:rPr lang="en-US" sz="2400" b="0" i="0" u="none" strike="noStrike" dirty="0">
                <a:solidFill>
                  <a:srgbClr val="050505"/>
                </a:solidFill>
                <a:effectLst/>
                <a:highlight>
                  <a:srgbClr val="FFFFFF"/>
                </a:highlight>
                <a:latin typeface="+mj-lt"/>
                <a:hlinkClick r:id="rId5"/>
              </a:rPr>
              <a:t>https://www.facebook.com/payitforward.edu.vn</a:t>
            </a:r>
            <a:endParaRPr lang="en-US" sz="2400" b="0" i="0" dirty="0">
              <a:solidFill>
                <a:srgbClr val="050505"/>
              </a:solidFill>
              <a:effectLst/>
              <a:highlight>
                <a:srgbClr val="FFFFFF"/>
              </a:highlight>
              <a:latin typeface="+mj-lt"/>
            </a:endParaRPr>
          </a:p>
          <a:p>
            <a:pPr marL="342900" indent="-342900" algn="l">
              <a:lnSpc>
                <a:spcPct val="200000"/>
              </a:lnSpc>
              <a:buFont typeface="Arial" panose="020B0604020202020204" pitchFamily="34" charset="0"/>
              <a:buChar char="•"/>
            </a:pPr>
            <a:r>
              <a:rPr lang="en-US" sz="2400" b="0" i="0" dirty="0">
                <a:solidFill>
                  <a:srgbClr val="050505"/>
                </a:solidFill>
                <a:effectLst/>
                <a:highlight>
                  <a:srgbClr val="FFFFFF"/>
                </a:highlight>
                <a:latin typeface="+mj-lt"/>
              </a:rPr>
              <a:t>Group PIF-Courses: </a:t>
            </a:r>
            <a:r>
              <a:rPr lang="en-US" sz="2400" b="0" i="0" u="none" strike="noStrike" dirty="0">
                <a:solidFill>
                  <a:srgbClr val="050505"/>
                </a:solidFill>
                <a:effectLst/>
                <a:highlight>
                  <a:srgbClr val="FFFFFF"/>
                </a:highlight>
                <a:latin typeface="+mj-lt"/>
                <a:hlinkClick r:id="rId6"/>
              </a:rPr>
              <a:t>https://www.facebook.com/groups/PIFCourse</a:t>
            </a:r>
            <a:endParaRPr lang="en-US" sz="2400" b="0" i="0" dirty="0">
              <a:solidFill>
                <a:srgbClr val="050505"/>
              </a:solidFill>
              <a:effectLst/>
              <a:highlight>
                <a:srgbClr val="FFFFFF"/>
              </a:highlight>
              <a:latin typeface="+mj-lt"/>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6.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92558"/>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75305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Slide Number Placeholder 6"/>
          <p:cNvSpPr>
            <a:spLocks noGrp="1"/>
          </p:cNvSpPr>
          <p:nvPr userDrawn="1"/>
        </p:nvSpPr>
        <p:spPr>
          <a:xfrm>
            <a:off x="5137150"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fld id="{9C5BEA5F-45C3-4BB6-A590-5A9FB25E3428}" type="slidenum">
              <a:rPr lang="en-US" b="1" smtClean="0">
                <a:solidFill>
                  <a:schemeClr val="bg1"/>
                </a:solidFill>
                <a:latin typeface="Roboto" charset="0"/>
                <a:cs typeface="Roboto" charset="0"/>
              </a:rPr>
            </a:fld>
            <a:endParaRPr lang="en-US" b="1" dirty="0">
              <a:solidFill>
                <a:schemeClr val="bg1"/>
              </a:solidFill>
              <a:latin typeface="Roboto" charset="0"/>
              <a:cs typeface="Roboto" charset="0"/>
            </a:endParaRPr>
          </a:p>
        </p:txBody>
      </p:sp>
      <p:sp>
        <p:nvSpPr>
          <p:cNvPr id="17" name="Slide Number Placeholder 6"/>
          <p:cNvSpPr>
            <a:spLocks noGrp="1"/>
          </p:cNvSpPr>
          <p:nvPr userDrawn="1"/>
        </p:nvSpPr>
        <p:spPr>
          <a:xfrm>
            <a:off x="0"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dirty="0">
                <a:solidFill>
                  <a:schemeClr val="bg1"/>
                </a:solidFill>
                <a:latin typeface="Arial" panose="020B0604020202020204" pitchFamily="34" charset="0"/>
                <a:cs typeface="Arial" panose="020B0604020202020204" pitchFamily="34" charset="0"/>
                <a:sym typeface="+mn-ea"/>
              </a:rPr>
              <a:t>© 2025 - PIFClub</a:t>
            </a:r>
            <a:endParaRPr lang="en-US" b="1" dirty="0">
              <a:solidFill>
                <a:schemeClr val="bg1"/>
              </a:solidFill>
            </a:endParaRPr>
          </a:p>
        </p:txBody>
      </p:sp>
      <p:sp>
        <p:nvSpPr>
          <p:cNvPr id="18" name="Slide Number Placeholder 6"/>
          <p:cNvSpPr>
            <a:spLocks noGrp="1"/>
          </p:cNvSpPr>
          <p:nvPr userDrawn="1"/>
        </p:nvSpPr>
        <p:spPr>
          <a:xfrm>
            <a:off x="10286365" y="6593205"/>
            <a:ext cx="1905000" cy="26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a:solidFill>
                  <a:schemeClr val="bg1"/>
                </a:solidFill>
                <a:latin typeface="Arial" panose="020B0604020202020204" pitchFamily="34" charset="0"/>
                <a:cs typeface="Arial" panose="020B0604020202020204" pitchFamily="34" charset="0"/>
                <a:sym typeface="+mn-ea"/>
              </a:rPr>
              <a:t>Public</a:t>
            </a:r>
            <a:endParaRPr lang="en-US"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000" b="1" kern="1200">
          <a:solidFill>
            <a:srgbClr val="032B9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hyperlink" Target="https://cdn.sparkfun.com/assets/b/b/b/3/4/MQ-7.pdf" TargetMode="External"/><Relationship Id="rId2" Type="http://schemas.openxmlformats.org/officeDocument/2006/relationships/image" Target="../media/image25.jpe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hyperlink" Target="https://www.mouser.com/datasheet/2/758/DHT11-Technical-Data-Sheet-Translated-Version-1143054.pdf" TargetMode="External"/><Relationship Id="rId2" Type="http://schemas.openxmlformats.org/officeDocument/2006/relationships/image" Target="../media/image27.jpe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hyperlink" Target="https://www.elprocus.com/buzzer-working-applications/" TargetMode="External"/><Relationship Id="rId2" Type="http://schemas.openxmlformats.org/officeDocument/2006/relationships/image" Target="../media/image29.webp"/><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9.webp"/><Relationship Id="rId2" Type="http://schemas.openxmlformats.org/officeDocument/2006/relationships/image" Target="../media/image8.pn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webp"/><Relationship Id="rId1" Type="http://schemas.openxmlformats.org/officeDocument/2006/relationships/image" Target="../media/image15.web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webp"/></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Hàn mạch </a:t>
            </a:r>
            <a:endParaRPr lang="en-US" dirty="0"/>
          </a:p>
        </p:txBody>
      </p:sp>
      <p:sp>
        <p:nvSpPr>
          <p:cNvPr id="3" name="Subtitle 2"/>
          <p:cNvSpPr>
            <a:spLocks noGrp="1"/>
          </p:cNvSpPr>
          <p:nvPr>
            <p:ph type="subTitle" idx="1"/>
          </p:nvPr>
        </p:nvSpPr>
        <p:spPr/>
        <p:txBody>
          <a:bodyPr/>
          <a:lstStyle/>
          <a:p>
            <a:r>
              <a:rPr lang="en-US" dirty="0"/>
              <a:t>Trần Trọng Tín</a:t>
            </a:r>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Sơ đồ khối kết nối </a:t>
            </a:r>
            <a:endParaRPr lang="en-US"/>
          </a:p>
        </p:txBody>
      </p:sp>
      <p:pic>
        <p:nvPicPr>
          <p:cNvPr id="2" name="Picture 1"/>
          <p:cNvPicPr>
            <a:picLocks noChangeAspect="1"/>
          </p:cNvPicPr>
          <p:nvPr/>
        </p:nvPicPr>
        <p:blipFill>
          <a:blip r:embed="rId1"/>
          <a:stretch>
            <a:fillRect/>
          </a:stretch>
        </p:blipFill>
        <p:spPr>
          <a:xfrm>
            <a:off x="259080" y="1696085"/>
            <a:ext cx="8345170" cy="4825365"/>
          </a:xfrm>
          <a:prstGeom prst="rect">
            <a:avLst/>
          </a:prstGeom>
        </p:spPr>
      </p:pic>
      <p:sp>
        <p:nvSpPr>
          <p:cNvPr id="4" name="Text Box 3"/>
          <p:cNvSpPr txBox="1"/>
          <p:nvPr/>
        </p:nvSpPr>
        <p:spPr>
          <a:xfrm>
            <a:off x="8870315" y="2132965"/>
            <a:ext cx="1955800" cy="3107690"/>
          </a:xfrm>
          <a:prstGeom prst="rect">
            <a:avLst/>
          </a:prstGeom>
          <a:noFill/>
        </p:spPr>
        <p:txBody>
          <a:bodyPr wrap="square" rtlCol="0">
            <a:spAutoFit/>
          </a:bodyPr>
          <a:p>
            <a:r>
              <a:rPr lang="en-US" sz="2800">
                <a:solidFill>
                  <a:srgbClr val="FF0000"/>
                </a:solidFill>
                <a:latin typeface="UTM Caviar" panose="02040603050506020204" charset="0"/>
                <a:cs typeface="UTM Caviar" panose="02040603050506020204" charset="0"/>
              </a:rPr>
              <a:t>Hãy đoán chức năng các linh kiện được dùng trong mạch .</a:t>
            </a:r>
            <a:endParaRPr lang="en-US" sz="2800">
              <a:solidFill>
                <a:srgbClr val="FF0000"/>
              </a:solidFill>
              <a:latin typeface="UTM Caviar" panose="02040603050506020204" charset="0"/>
              <a:cs typeface="UTM Caviar" panose="02040603050506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Sơ đồ nguyên lý - schematic</a:t>
            </a:r>
            <a:endParaRPr lang="en-US"/>
          </a:p>
        </p:txBody>
      </p:sp>
      <p:pic>
        <p:nvPicPr>
          <p:cNvPr id="2" name="Picture 1"/>
          <p:cNvPicPr>
            <a:picLocks noChangeAspect="1"/>
          </p:cNvPicPr>
          <p:nvPr/>
        </p:nvPicPr>
        <p:blipFill>
          <a:blip r:embed="rId1"/>
          <a:stretch>
            <a:fillRect/>
          </a:stretch>
        </p:blipFill>
        <p:spPr>
          <a:xfrm>
            <a:off x="3467735" y="1882140"/>
            <a:ext cx="5256530" cy="44138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endParaRPr lang="en-US"/>
          </a:p>
        </p:txBody>
      </p:sp>
      <p:pic>
        <p:nvPicPr>
          <p:cNvPr id="2" name="Picture 1"/>
          <p:cNvPicPr>
            <a:picLocks noChangeAspect="1"/>
          </p:cNvPicPr>
          <p:nvPr/>
        </p:nvPicPr>
        <p:blipFill>
          <a:blip r:embed="rId1"/>
          <a:stretch>
            <a:fillRect/>
          </a:stretch>
        </p:blipFill>
        <p:spPr>
          <a:xfrm>
            <a:off x="258445" y="1764030"/>
            <a:ext cx="5000625" cy="3060700"/>
          </a:xfrm>
          <a:prstGeom prst="rect">
            <a:avLst/>
          </a:prstGeom>
        </p:spPr>
      </p:pic>
      <p:pic>
        <p:nvPicPr>
          <p:cNvPr id="4" name="Picture 3"/>
          <p:cNvPicPr>
            <a:picLocks noChangeAspect="1"/>
          </p:cNvPicPr>
          <p:nvPr/>
        </p:nvPicPr>
        <p:blipFill>
          <a:blip r:embed="rId2"/>
          <a:stretch>
            <a:fillRect/>
          </a:stretch>
        </p:blipFill>
        <p:spPr>
          <a:xfrm>
            <a:off x="5349240" y="3514725"/>
            <a:ext cx="4841240" cy="3014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rcRect r="461"/>
          <a:stretch>
            <a:fillRect/>
          </a:stretch>
        </p:blipFill>
        <p:spPr>
          <a:xfrm>
            <a:off x="259080" y="1176020"/>
            <a:ext cx="5034280" cy="2903220"/>
          </a:xfrm>
          <a:prstGeom prst="rect">
            <a:avLst/>
          </a:prstGeom>
        </p:spPr>
      </p:pic>
      <p:sp>
        <p:nvSpPr>
          <p:cNvPr id="3" name="Title 2"/>
          <p:cNvSpPr>
            <a:spLocks noGrp="1"/>
          </p:cNvSpPr>
          <p:nvPr>
            <p:ph type="title"/>
          </p:nvPr>
        </p:nvSpPr>
        <p:spPr/>
        <p:txBody>
          <a:bodyPr/>
          <a:p>
            <a:r>
              <a:rPr lang="en-US"/>
              <a:t>2. Tổng quan về mạch điện trong buổi hàn</a:t>
            </a:r>
            <a:endParaRPr lang="en-US"/>
          </a:p>
        </p:txBody>
      </p:sp>
      <p:pic>
        <p:nvPicPr>
          <p:cNvPr id="2" name="Picture 1"/>
          <p:cNvPicPr>
            <a:picLocks noChangeAspect="1"/>
          </p:cNvPicPr>
          <p:nvPr/>
        </p:nvPicPr>
        <p:blipFill>
          <a:blip r:embed="rId2"/>
          <a:stretch>
            <a:fillRect/>
          </a:stretch>
        </p:blipFill>
        <p:spPr>
          <a:xfrm>
            <a:off x="5414010" y="3429000"/>
            <a:ext cx="4704715" cy="29292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4" name="Content Placeholder 3"/>
          <p:cNvSpPr/>
          <p:nvPr>
            <p:ph idx="1"/>
          </p:nvPr>
        </p:nvSpPr>
        <p:spPr/>
        <p:txBody>
          <a:bodyPr/>
          <a:p>
            <a:r>
              <a:rPr lang="en-US"/>
              <a:t>(3D view trên web hoặc mở altium)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Các cảm biến :</a:t>
            </a:r>
            <a:endParaRPr lang="en-US"/>
          </a:p>
          <a:p>
            <a:pPr marL="0" indent="0">
              <a:buNone/>
            </a:pPr>
            <a:endParaRPr lang="en-US"/>
          </a:p>
        </p:txBody>
      </p:sp>
      <p:pic>
        <p:nvPicPr>
          <p:cNvPr id="2" name="Picture 1"/>
          <p:cNvPicPr/>
          <p:nvPr/>
        </p:nvPicPr>
        <p:blipFill>
          <a:blip r:embed="rId1"/>
          <a:stretch>
            <a:fillRect/>
          </a:stretch>
        </p:blipFill>
        <p:spPr>
          <a:xfrm>
            <a:off x="367030" y="2058035"/>
            <a:ext cx="2162810" cy="2075815"/>
          </a:xfrm>
          <a:prstGeom prst="rect">
            <a:avLst/>
          </a:prstGeom>
        </p:spPr>
      </p:pic>
      <p:sp>
        <p:nvSpPr>
          <p:cNvPr id="5" name="Text Box 4"/>
          <p:cNvSpPr txBox="1"/>
          <p:nvPr/>
        </p:nvSpPr>
        <p:spPr>
          <a:xfrm>
            <a:off x="1761490" y="3765550"/>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MQ-7 - cảm biến khí CO </a:t>
            </a:r>
            <a:endParaRPr lang="en-US" b="1">
              <a:solidFill>
                <a:srgbClr val="FF0000"/>
              </a:solidFill>
              <a:effectLst>
                <a:outerShdw blurRad="38100" dist="38100" dir="2700000" algn="tl">
                  <a:srgbClr val="000000">
                    <a:alpha val="43137"/>
                  </a:srgbClr>
                </a:outerShdw>
              </a:effectLst>
            </a:endParaRPr>
          </a:p>
        </p:txBody>
      </p:sp>
      <p:pic>
        <p:nvPicPr>
          <p:cNvPr id="8" name="Picture 7"/>
          <p:cNvPicPr/>
          <p:nvPr/>
        </p:nvPicPr>
        <p:blipFill>
          <a:blip r:embed="rId2"/>
          <a:stretch>
            <a:fillRect/>
          </a:stretch>
        </p:blipFill>
        <p:spPr>
          <a:xfrm>
            <a:off x="4756785" y="1065530"/>
            <a:ext cx="5480685" cy="5459730"/>
          </a:xfrm>
          <a:prstGeom prst="rect">
            <a:avLst/>
          </a:prstGeom>
        </p:spPr>
      </p:pic>
      <p:sp>
        <p:nvSpPr>
          <p:cNvPr id="10" name="Text Box 9"/>
          <p:cNvSpPr txBox="1"/>
          <p:nvPr/>
        </p:nvSpPr>
        <p:spPr>
          <a:xfrm>
            <a:off x="586105" y="5150485"/>
            <a:ext cx="4561840" cy="460375"/>
          </a:xfrm>
          <a:prstGeom prst="rect">
            <a:avLst/>
          </a:prstGeom>
          <a:noFill/>
        </p:spPr>
        <p:txBody>
          <a:bodyPr wrap="square" rtlCol="0">
            <a:spAutoFit/>
          </a:bodyPr>
          <a:p>
            <a:r>
              <a:rPr lang="en-US" sz="2400" b="1">
                <a:effectLst>
                  <a:outerShdw blurRad="38100" dist="38100" dir="2700000" algn="tl">
                    <a:srgbClr val="000000">
                      <a:alpha val="43137"/>
                    </a:srgbClr>
                  </a:outerShdw>
                </a:effectLst>
                <a:latin typeface="UTM Caviar" panose="02040603050506020204" charset="0"/>
                <a:cs typeface="UTM Caviar" panose="02040603050506020204" charset="0"/>
              </a:rPr>
              <a:t>Xem thêm : </a:t>
            </a:r>
            <a:r>
              <a:rPr lang="en-US" sz="2400">
                <a:effectLst>
                  <a:outerShdw blurRad="38100" dist="38100" dir="2700000" algn="tl">
                    <a:srgbClr val="000000">
                      <a:alpha val="43137"/>
                    </a:srgbClr>
                  </a:outerShdw>
                </a:effectLst>
                <a:latin typeface="UTM Caviar" panose="02040603050506020204" charset="0"/>
                <a:cs typeface="UTM Caviar" panose="02040603050506020204" charset="0"/>
                <a:hlinkClick r:id="rId3" action="ppaction://hlinkfile"/>
              </a:rPr>
              <a:t>MQ-7 datasheet</a:t>
            </a:r>
            <a:endParaRPr lang="en-US" sz="2400">
              <a:effectLst>
                <a:outerShdw blurRad="38100" dist="38100" dir="2700000" algn="tl">
                  <a:srgbClr val="000000">
                    <a:alpha val="43137"/>
                  </a:srgbClr>
                </a:outerShdw>
              </a:effectLst>
              <a:latin typeface="UTM Caviar" panose="02040603050506020204" charset="0"/>
              <a:cs typeface="UTM Caviar" panose="02040603050506020204" charset="0"/>
              <a:hlinkClick r:id="rId3" action="ppaction://hlinkfi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Các cảm biến :</a:t>
            </a:r>
            <a:endParaRPr lang="en-US"/>
          </a:p>
          <a:p>
            <a:pPr marL="0" indent="0">
              <a:buNone/>
            </a:pPr>
            <a:endParaRPr lang="en-US"/>
          </a:p>
        </p:txBody>
      </p:sp>
      <p:pic>
        <p:nvPicPr>
          <p:cNvPr id="4" name="Picture 3"/>
          <p:cNvPicPr/>
          <p:nvPr/>
        </p:nvPicPr>
        <p:blipFill>
          <a:blip r:embed="rId1"/>
          <a:stretch>
            <a:fillRect/>
          </a:stretch>
        </p:blipFill>
        <p:spPr>
          <a:xfrm flipH="1">
            <a:off x="421640" y="2058035"/>
            <a:ext cx="2075815" cy="2075815"/>
          </a:xfrm>
          <a:prstGeom prst="rect">
            <a:avLst/>
          </a:prstGeom>
        </p:spPr>
      </p:pic>
      <p:sp>
        <p:nvSpPr>
          <p:cNvPr id="7" name="Text Box 6"/>
          <p:cNvSpPr txBox="1"/>
          <p:nvPr/>
        </p:nvSpPr>
        <p:spPr>
          <a:xfrm>
            <a:off x="2249805" y="3488690"/>
            <a:ext cx="2386330" cy="64516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DHT11 - Cảm biến nhiệt độ và độ ẩm</a:t>
            </a:r>
            <a:endParaRPr lang="en-US" b="1">
              <a:solidFill>
                <a:srgbClr val="FF0000"/>
              </a:solidFill>
              <a:effectLst>
                <a:outerShdw blurRad="38100" dist="38100" dir="2700000" algn="tl">
                  <a:srgbClr val="000000">
                    <a:alpha val="43137"/>
                  </a:srgbClr>
                </a:outerShdw>
              </a:effectLst>
            </a:endParaRPr>
          </a:p>
        </p:txBody>
      </p:sp>
      <p:pic>
        <p:nvPicPr>
          <p:cNvPr id="9" name="Picture 8"/>
          <p:cNvPicPr/>
          <p:nvPr/>
        </p:nvPicPr>
        <p:blipFill>
          <a:blip r:embed="rId2"/>
          <a:srcRect l="15444" t="28556" r="11435" b="16741"/>
          <a:stretch>
            <a:fillRect/>
          </a:stretch>
        </p:blipFill>
        <p:spPr>
          <a:xfrm rot="5400000">
            <a:off x="4515485" y="1767840"/>
            <a:ext cx="5014595" cy="3751580"/>
          </a:xfrm>
          <a:prstGeom prst="rect">
            <a:avLst/>
          </a:prstGeom>
        </p:spPr>
      </p:pic>
      <p:sp>
        <p:nvSpPr>
          <p:cNvPr id="10" name="Text Box 9"/>
          <p:cNvSpPr txBox="1"/>
          <p:nvPr/>
        </p:nvSpPr>
        <p:spPr>
          <a:xfrm>
            <a:off x="586105" y="5150485"/>
            <a:ext cx="4561840" cy="460375"/>
          </a:xfrm>
          <a:prstGeom prst="rect">
            <a:avLst/>
          </a:prstGeom>
          <a:noFill/>
        </p:spPr>
        <p:txBody>
          <a:bodyPr wrap="square" rtlCol="0">
            <a:spAutoFit/>
          </a:bodyPr>
          <a:p>
            <a:r>
              <a:rPr lang="en-US" sz="2400" b="1">
                <a:effectLst>
                  <a:outerShdw blurRad="38100" dist="38100" dir="2700000" algn="tl">
                    <a:srgbClr val="000000">
                      <a:alpha val="43137"/>
                    </a:srgbClr>
                  </a:outerShdw>
                </a:effectLst>
                <a:latin typeface="UTM Caviar" panose="02040603050506020204" charset="0"/>
                <a:cs typeface="UTM Caviar" panose="02040603050506020204" charset="0"/>
              </a:rPr>
              <a:t>Xem thêm : </a:t>
            </a:r>
            <a:r>
              <a:rPr lang="en-US" sz="2400">
                <a:latin typeface="UTM Caviar" panose="02040603050506020204" charset="0"/>
                <a:cs typeface="UTM Caviar" panose="02040603050506020204" charset="0"/>
                <a:hlinkClick r:id="rId3" action="ppaction://hlinkfile"/>
              </a:rPr>
              <a:t>DHT11 datasheet</a:t>
            </a:r>
            <a:endParaRPr lang="en-US" sz="2400">
              <a:latin typeface="UTM Caviar" panose="02040603050506020204" charset="0"/>
              <a:cs typeface="UTM Caviar" panose="02040603050506020204" charset="0"/>
              <a:hlinkClick r:id="rId3" action="ppaction://hlinkfi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Buzzer:</a:t>
            </a:r>
            <a:endParaRPr lang="en-US"/>
          </a:p>
          <a:p>
            <a:pPr marL="0" indent="0">
              <a:buNone/>
            </a:pPr>
            <a:endParaRPr lang="en-US"/>
          </a:p>
        </p:txBody>
      </p:sp>
      <p:sp>
        <p:nvSpPr>
          <p:cNvPr id="7" name="Text Box 6"/>
          <p:cNvSpPr txBox="1"/>
          <p:nvPr/>
        </p:nvSpPr>
        <p:spPr>
          <a:xfrm>
            <a:off x="130810" y="379730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Buzzer</a:t>
            </a:r>
            <a:endParaRPr lang="en-US" b="1">
              <a:solidFill>
                <a:srgbClr val="FF0000"/>
              </a:solidFill>
              <a:effectLst>
                <a:outerShdw blurRad="38100" dist="38100" dir="2700000" algn="tl">
                  <a:srgbClr val="000000">
                    <a:alpha val="43137"/>
                  </a:srgbClr>
                </a:outerShdw>
              </a:effectLst>
            </a:endParaRPr>
          </a:p>
        </p:txBody>
      </p:sp>
      <p:pic>
        <p:nvPicPr>
          <p:cNvPr id="9" name="Picture 8"/>
          <p:cNvPicPr/>
          <p:nvPr/>
        </p:nvPicPr>
        <p:blipFill>
          <a:blip r:embed="rId1"/>
          <a:stretch>
            <a:fillRect/>
          </a:stretch>
        </p:blipFill>
        <p:spPr>
          <a:xfrm>
            <a:off x="441325" y="2198370"/>
            <a:ext cx="1765935" cy="1765935"/>
          </a:xfrm>
          <a:prstGeom prst="rect">
            <a:avLst/>
          </a:prstGeom>
        </p:spPr>
      </p:pic>
      <p:pic>
        <p:nvPicPr>
          <p:cNvPr id="4" name="Picture 3"/>
          <p:cNvPicPr/>
          <p:nvPr/>
        </p:nvPicPr>
        <p:blipFill>
          <a:blip r:embed="rId2"/>
          <a:srcRect l="12950" t="11400" r="12942" b="21800"/>
          <a:stretch>
            <a:fillRect/>
          </a:stretch>
        </p:blipFill>
        <p:spPr>
          <a:xfrm rot="5400000">
            <a:off x="6157595" y="2679065"/>
            <a:ext cx="4394200" cy="2286000"/>
          </a:xfrm>
          <a:prstGeom prst="rect">
            <a:avLst/>
          </a:prstGeom>
        </p:spPr>
      </p:pic>
      <p:sp>
        <p:nvSpPr>
          <p:cNvPr id="10" name="Text Box 9"/>
          <p:cNvSpPr txBox="1"/>
          <p:nvPr/>
        </p:nvSpPr>
        <p:spPr>
          <a:xfrm>
            <a:off x="586105" y="5150485"/>
            <a:ext cx="4561840" cy="460375"/>
          </a:xfrm>
          <a:prstGeom prst="rect">
            <a:avLst/>
          </a:prstGeom>
          <a:noFill/>
        </p:spPr>
        <p:txBody>
          <a:bodyPr wrap="square" rtlCol="0">
            <a:spAutoFit/>
          </a:bodyPr>
          <a:p>
            <a:r>
              <a:rPr lang="en-US" sz="2400" b="1">
                <a:effectLst>
                  <a:outerShdw blurRad="38100" dist="38100" dir="2700000" algn="tl">
                    <a:srgbClr val="000000">
                      <a:alpha val="43137"/>
                    </a:srgbClr>
                  </a:outerShdw>
                </a:effectLst>
                <a:latin typeface="UTM Caviar" panose="02040603050506020204" charset="0"/>
                <a:cs typeface="UTM Caviar" panose="02040603050506020204" charset="0"/>
              </a:rPr>
              <a:t>Xem thêm : </a:t>
            </a:r>
            <a:r>
              <a:rPr lang="en-US" sz="2400">
                <a:latin typeface="UTM Caviar" panose="02040603050506020204" charset="0"/>
                <a:cs typeface="UTM Caviar" panose="02040603050506020204" charset="0"/>
                <a:hlinkClick r:id="rId3" action="ppaction://hlinkfile"/>
              </a:rPr>
              <a:t>How buzzer work .</a:t>
            </a:r>
            <a:endParaRPr lang="en-US" sz="2400">
              <a:latin typeface="UTM Caviar" panose="02040603050506020204" charset="0"/>
              <a:cs typeface="UTM Caviar" panose="02040603050506020204" charset="0"/>
              <a:hlinkClick r:id="rId3" action="ppaction://hlinkfil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2" name="Picture 1"/>
          <p:cNvPicPr/>
          <p:nvPr/>
        </p:nvPicPr>
        <p:blipFill>
          <a:blip r:embed="rId1"/>
          <a:stretch>
            <a:fillRect/>
          </a:stretch>
        </p:blipFill>
        <p:spPr>
          <a:xfrm>
            <a:off x="367030" y="2058035"/>
            <a:ext cx="2162810" cy="2075815"/>
          </a:xfrm>
          <a:prstGeom prst="rect">
            <a:avLst/>
          </a:prstGeom>
        </p:spPr>
      </p:pic>
      <p:sp>
        <p:nvSpPr>
          <p:cNvPr id="5" name="Text Box 4"/>
          <p:cNvSpPr txBox="1"/>
          <p:nvPr/>
        </p:nvSpPr>
        <p:spPr>
          <a:xfrm>
            <a:off x="0" y="4353560"/>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MQ-7 - cảm biến khí CO </a:t>
            </a:r>
            <a:endParaRPr lang="en-US" b="1">
              <a:solidFill>
                <a:srgbClr val="FF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srcRect r="22013" b="45998"/>
          <a:stretch>
            <a:fillRect/>
          </a:stretch>
        </p:blipFill>
        <p:spPr>
          <a:xfrm>
            <a:off x="3986530" y="1553845"/>
            <a:ext cx="4997450" cy="4712970"/>
          </a:xfrm>
          <a:prstGeom prst="rect">
            <a:avLst/>
          </a:prstGeom>
        </p:spPr>
      </p:pic>
      <p:sp>
        <p:nvSpPr>
          <p:cNvPr id="4" name="Rectangles 3"/>
          <p:cNvSpPr/>
          <p:nvPr/>
        </p:nvSpPr>
        <p:spPr>
          <a:xfrm>
            <a:off x="4704715" y="1790065"/>
            <a:ext cx="2317750" cy="5054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4704715" y="3108325"/>
            <a:ext cx="3216275" cy="6502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4704715" y="4071620"/>
            <a:ext cx="3215640" cy="6502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nvSpPr>
        <p:spPr>
          <a:xfrm>
            <a:off x="4704715" y="5221605"/>
            <a:ext cx="4279265" cy="6502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7233285" y="1927225"/>
            <a:ext cx="4064000" cy="36830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chân của cảm biến</a:t>
            </a:r>
            <a:endParaRPr lang="en-US" b="1">
              <a:solidFill>
                <a:srgbClr val="FF0000"/>
              </a:solidFill>
              <a:latin typeface="UTM Caviar" panose="02040603050506020204" charset="0"/>
              <a:cs typeface="UTM Caviar" panose="02040603050506020204" charset="0"/>
            </a:endParaRPr>
          </a:p>
        </p:txBody>
      </p:sp>
      <p:sp>
        <p:nvSpPr>
          <p:cNvPr id="12" name="Text Box 11"/>
          <p:cNvSpPr txBox="1"/>
          <p:nvPr/>
        </p:nvSpPr>
        <p:spPr>
          <a:xfrm>
            <a:off x="7986395" y="3249295"/>
            <a:ext cx="4064000" cy="36830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Khởi động Serial Monitor</a:t>
            </a:r>
            <a:endParaRPr lang="en-US" b="1">
              <a:solidFill>
                <a:srgbClr val="FF0000"/>
              </a:solidFill>
              <a:latin typeface="UTM Caviar" panose="02040603050506020204" charset="0"/>
              <a:cs typeface="UTM Caviar" panose="02040603050506020204" charset="0"/>
            </a:endParaRPr>
          </a:p>
        </p:txBody>
      </p:sp>
      <p:sp>
        <p:nvSpPr>
          <p:cNvPr id="13" name="Text Box 12"/>
          <p:cNvSpPr txBox="1"/>
          <p:nvPr/>
        </p:nvSpPr>
        <p:spPr>
          <a:xfrm>
            <a:off x="7986395" y="4133850"/>
            <a:ext cx="2578735"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Thiết lập chân cảm biến ở dạng input</a:t>
            </a:r>
            <a:endParaRPr lang="en-US" b="1">
              <a:solidFill>
                <a:srgbClr val="FF0000"/>
              </a:solidFill>
              <a:latin typeface="UTM Caviar" panose="02040603050506020204" charset="0"/>
              <a:cs typeface="UTM Caviar" panose="02040603050506020204" charset="0"/>
            </a:endParaRPr>
          </a:p>
        </p:txBody>
      </p:sp>
      <p:sp>
        <p:nvSpPr>
          <p:cNvPr id="14" name="Text Box 13"/>
          <p:cNvSpPr txBox="1"/>
          <p:nvPr/>
        </p:nvSpPr>
        <p:spPr>
          <a:xfrm>
            <a:off x="9078595" y="5226685"/>
            <a:ext cx="2578735"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In chuỗi phần giới thiệu ra Serial Monitor</a:t>
            </a:r>
            <a:endParaRPr lang="en-US" b="1">
              <a:solidFill>
                <a:srgbClr val="FF0000"/>
              </a:solidFill>
              <a:latin typeface="UTM Caviar" panose="02040603050506020204" charset="0"/>
              <a:cs typeface="UTM Caviar" panose="02040603050506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2" name="Picture 1"/>
          <p:cNvPicPr/>
          <p:nvPr/>
        </p:nvPicPr>
        <p:blipFill>
          <a:blip r:embed="rId1"/>
          <a:stretch>
            <a:fillRect/>
          </a:stretch>
        </p:blipFill>
        <p:spPr>
          <a:xfrm>
            <a:off x="367030" y="2058035"/>
            <a:ext cx="2162810" cy="2075815"/>
          </a:xfrm>
          <a:prstGeom prst="rect">
            <a:avLst/>
          </a:prstGeom>
        </p:spPr>
      </p:pic>
      <p:sp>
        <p:nvSpPr>
          <p:cNvPr id="5" name="Text Box 4"/>
          <p:cNvSpPr txBox="1"/>
          <p:nvPr/>
        </p:nvSpPr>
        <p:spPr>
          <a:xfrm>
            <a:off x="0" y="4353560"/>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MQ-7 - cảm biến khí CO </a:t>
            </a:r>
            <a:endParaRPr lang="en-US" b="1">
              <a:solidFill>
                <a:srgbClr val="FF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srcRect t="57181" r="15781"/>
          <a:stretch>
            <a:fillRect/>
          </a:stretch>
        </p:blipFill>
        <p:spPr>
          <a:xfrm>
            <a:off x="4030980" y="1809750"/>
            <a:ext cx="4972685" cy="3444240"/>
          </a:xfrm>
          <a:prstGeom prst="rect">
            <a:avLst/>
          </a:prstGeom>
        </p:spPr>
      </p:pic>
      <p:sp>
        <p:nvSpPr>
          <p:cNvPr id="8" name="Rectangles 7"/>
          <p:cNvSpPr/>
          <p:nvPr/>
        </p:nvSpPr>
        <p:spPr>
          <a:xfrm>
            <a:off x="4704715" y="2374265"/>
            <a:ext cx="4298315" cy="5054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9153525" y="2234565"/>
            <a:ext cx="2578735"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Đọc giá trị ở chân cảm biến và lưu lại</a:t>
            </a:r>
            <a:endParaRPr lang="en-US" b="1">
              <a:solidFill>
                <a:srgbClr val="FF0000"/>
              </a:solidFill>
              <a:latin typeface="UTM Caviar" panose="02040603050506020204" charset="0"/>
              <a:cs typeface="UTM Caviar" panose="02040603050506020204" charset="0"/>
            </a:endParaRPr>
          </a:p>
        </p:txBody>
      </p:sp>
      <p:sp>
        <p:nvSpPr>
          <p:cNvPr id="9" name="Text Box 8"/>
          <p:cNvSpPr txBox="1"/>
          <p:nvPr/>
        </p:nvSpPr>
        <p:spPr>
          <a:xfrm>
            <a:off x="9153525" y="3331845"/>
            <a:ext cx="2578735"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In giá trị đọc được ra Serial Monitor sau mỗi 1 giây</a:t>
            </a:r>
            <a:endParaRPr lang="en-US" b="1">
              <a:solidFill>
                <a:srgbClr val="FF0000"/>
              </a:solidFill>
              <a:latin typeface="UTM Caviar" panose="02040603050506020204" charset="0"/>
              <a:cs typeface="UTM Caviar" panose="02040603050506020204" charset="0"/>
            </a:endParaRPr>
          </a:p>
        </p:txBody>
      </p:sp>
      <p:sp>
        <p:nvSpPr>
          <p:cNvPr id="10" name="Rectangles 9"/>
          <p:cNvSpPr/>
          <p:nvPr/>
        </p:nvSpPr>
        <p:spPr>
          <a:xfrm>
            <a:off x="4704715" y="3429000"/>
            <a:ext cx="4298315" cy="151320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9080" y="322580"/>
            <a:ext cx="11662410" cy="461010"/>
          </a:xfrm>
        </p:spPr>
        <p:txBody>
          <a:bodyPr/>
          <a:lstStyle/>
          <a:p>
            <a:r>
              <a:rPr lang="en-US" dirty="0"/>
              <a:t>Nội dung</a:t>
            </a:r>
            <a:endParaRPr lang="en-US" dirty="0"/>
          </a:p>
        </p:txBody>
      </p:sp>
      <p:sp>
        <p:nvSpPr>
          <p:cNvPr id="8" name="Content Placeholder 7"/>
          <p:cNvSpPr>
            <a:spLocks noGrp="1"/>
          </p:cNvSpPr>
          <p:nvPr>
            <p:ph idx="1"/>
          </p:nvPr>
        </p:nvSpPr>
        <p:spPr/>
        <p:txBody>
          <a:bodyPr/>
          <a:lstStyle/>
          <a:p>
            <a:pPr marL="457200" indent="-457200">
              <a:buFont typeface="+mj-lt"/>
              <a:buAutoNum type="arabicPeriod"/>
            </a:pPr>
            <a:r>
              <a:rPr lang="en-US" dirty="0"/>
              <a:t>Tổng quan về hàn mạch .</a:t>
            </a:r>
            <a:endParaRPr lang="en-US" dirty="0"/>
          </a:p>
          <a:p>
            <a:pPr marL="457200" indent="-457200">
              <a:buFont typeface="+mj-lt"/>
              <a:buAutoNum type="arabicPeriod"/>
            </a:pPr>
            <a:r>
              <a:rPr lang="en-US" dirty="0"/>
              <a:t>Tổng quan về mạch điện trong buổi hàn .</a:t>
            </a:r>
            <a:endParaRPr lang="en-US" dirty="0"/>
          </a:p>
          <a:p>
            <a:pPr marL="914400" lvl="1" indent="-457200">
              <a:buFont typeface="+mj-lt"/>
              <a:buAutoNum type="arabicPeriod"/>
            </a:pPr>
            <a:r>
              <a:rPr lang="en-US" dirty="0"/>
              <a:t>Sơ đồ kết nối mạch điện .</a:t>
            </a:r>
            <a:endParaRPr lang="en-US" dirty="0"/>
          </a:p>
          <a:p>
            <a:pPr marL="914400" lvl="1" indent="-457200">
              <a:buFont typeface="+mj-lt"/>
              <a:buAutoNum type="arabicPeriod"/>
            </a:pPr>
            <a:r>
              <a:rPr lang="en-US" dirty="0"/>
              <a:t>Các lưu ý khi thiết kế hệ thống .</a:t>
            </a:r>
            <a:endParaRPr lang="en-US" dirty="0"/>
          </a:p>
          <a:p>
            <a:pPr marL="914400" lvl="1" indent="-457200">
              <a:buFont typeface="+mj-lt"/>
              <a:buAutoNum type="arabicPeriod"/>
            </a:pPr>
            <a:r>
              <a:rPr lang="en-US" dirty="0"/>
              <a:t>Các linh kiện dùng trong hệ thống hàn .</a:t>
            </a:r>
            <a:endParaRPr lang="en-US" dirty="0"/>
          </a:p>
          <a:p>
            <a:pPr marL="914400" lvl="1" indent="-457200">
              <a:buFont typeface="+mj-lt"/>
              <a:buAutoNum type="arabicPeriod"/>
            </a:pPr>
            <a:r>
              <a:rPr lang="en-US" dirty="0"/>
              <a:t>Hướng dẫn lập trình và code test hệ thống .</a:t>
            </a:r>
            <a:endParaRPr lang="en-US" dirty="0"/>
          </a:p>
          <a:p>
            <a:pPr marL="0" indent="0">
              <a:buNone/>
            </a:pPr>
            <a:r>
              <a:rPr lang="en-US" dirty="0"/>
              <a:t>3.  Phụ lục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2" name="Picture 1"/>
          <p:cNvPicPr/>
          <p:nvPr/>
        </p:nvPicPr>
        <p:blipFill>
          <a:blip r:embed="rId1"/>
          <a:stretch>
            <a:fillRect/>
          </a:stretch>
        </p:blipFill>
        <p:spPr>
          <a:xfrm>
            <a:off x="367030" y="2058035"/>
            <a:ext cx="2162810" cy="2075815"/>
          </a:xfrm>
          <a:prstGeom prst="rect">
            <a:avLst/>
          </a:prstGeom>
        </p:spPr>
      </p:pic>
      <p:sp>
        <p:nvSpPr>
          <p:cNvPr id="5" name="Text Box 4"/>
          <p:cNvSpPr txBox="1"/>
          <p:nvPr/>
        </p:nvSpPr>
        <p:spPr>
          <a:xfrm>
            <a:off x="0" y="4353560"/>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MQ-7 - cảm biến khí CO </a:t>
            </a:r>
            <a:endParaRPr lang="en-US" b="1">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5079365" y="1499870"/>
            <a:ext cx="4519295" cy="4519295"/>
          </a:xfrm>
          <a:prstGeom prst="rect">
            <a:avLst/>
          </a:prstGeom>
          <a:ln>
            <a:solidFill>
              <a:schemeClr val="accent1"/>
            </a:solidFill>
          </a:ln>
        </p:spPr>
      </p:pic>
      <p:sp>
        <p:nvSpPr>
          <p:cNvPr id="11" name="Text Box 10"/>
          <p:cNvSpPr txBox="1"/>
          <p:nvPr/>
        </p:nvSpPr>
        <p:spPr>
          <a:xfrm>
            <a:off x="5809615" y="6136005"/>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Code test cảm biến MQ-7 </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4" name="Picture 3"/>
          <p:cNvPicPr/>
          <p:nvPr/>
        </p:nvPicPr>
        <p:blipFill>
          <a:blip r:embed="rId1"/>
          <a:stretch>
            <a:fillRect/>
          </a:stretch>
        </p:blipFill>
        <p:spPr>
          <a:xfrm flipH="1">
            <a:off x="258445" y="2291080"/>
            <a:ext cx="2075815" cy="2075815"/>
          </a:xfrm>
          <a:prstGeom prst="rect">
            <a:avLst/>
          </a:prstGeom>
        </p:spPr>
      </p:pic>
      <p:sp>
        <p:nvSpPr>
          <p:cNvPr id="7" name="Text Box 6"/>
          <p:cNvSpPr txBox="1"/>
          <p:nvPr/>
        </p:nvSpPr>
        <p:spPr>
          <a:xfrm>
            <a:off x="103505" y="4554220"/>
            <a:ext cx="2386330" cy="64516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DHT11 - Cảm biến nhiệt độ và độ ẩm</a:t>
            </a:r>
            <a:endParaRPr lang="en-US" b="1">
              <a:solidFill>
                <a:srgbClr val="FF00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rcRect r="43307" b="82148"/>
          <a:stretch>
            <a:fillRect/>
          </a:stretch>
        </p:blipFill>
        <p:spPr>
          <a:xfrm>
            <a:off x="3535680" y="1779905"/>
            <a:ext cx="5381625" cy="1942465"/>
          </a:xfrm>
          <a:prstGeom prst="rect">
            <a:avLst/>
          </a:prstGeom>
        </p:spPr>
      </p:pic>
      <p:sp>
        <p:nvSpPr>
          <p:cNvPr id="8" name="Rectangles 7"/>
          <p:cNvSpPr/>
          <p:nvPr/>
        </p:nvSpPr>
        <p:spPr>
          <a:xfrm>
            <a:off x="4618990" y="1779905"/>
            <a:ext cx="4298315" cy="5054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9091930" y="1505585"/>
            <a:ext cx="2980690"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thư viện cần dùng , tải thư viện trước khi nạp code</a:t>
            </a:r>
            <a:endParaRPr lang="en-US" b="1">
              <a:solidFill>
                <a:srgbClr val="FF0000"/>
              </a:solidFill>
              <a:latin typeface="UTM Caviar" panose="02040603050506020204" charset="0"/>
              <a:cs typeface="UTM Caviar" panose="02040603050506020204" charset="0"/>
            </a:endParaRPr>
          </a:p>
        </p:txBody>
      </p:sp>
      <p:sp>
        <p:nvSpPr>
          <p:cNvPr id="9" name="Rectangles 8"/>
          <p:cNvSpPr/>
          <p:nvPr/>
        </p:nvSpPr>
        <p:spPr>
          <a:xfrm>
            <a:off x="4618990" y="2498090"/>
            <a:ext cx="4298315" cy="5054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9091930" y="2425065"/>
            <a:ext cx="2400935"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chân dữ liệu của cảm biến</a:t>
            </a:r>
            <a:endParaRPr lang="en-US" b="1">
              <a:solidFill>
                <a:srgbClr val="FF0000"/>
              </a:solidFill>
              <a:latin typeface="UTM Caviar" panose="02040603050506020204" charset="0"/>
              <a:cs typeface="UTM Caviar" panose="02040603050506020204" charset="0"/>
            </a:endParaRPr>
          </a:p>
        </p:txBody>
      </p:sp>
      <p:sp>
        <p:nvSpPr>
          <p:cNvPr id="12" name="Text Box 11"/>
          <p:cNvSpPr txBox="1"/>
          <p:nvPr/>
        </p:nvSpPr>
        <p:spPr>
          <a:xfrm>
            <a:off x="9091930" y="3197225"/>
            <a:ext cx="2400935"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Tạo ra đối tượng tên dht thuộc kiểu Bonezegei_DHT11 </a:t>
            </a:r>
            <a:endParaRPr lang="en-US" b="1">
              <a:solidFill>
                <a:srgbClr val="FF0000"/>
              </a:solidFill>
              <a:latin typeface="UTM Caviar" panose="02040603050506020204" charset="0"/>
              <a:cs typeface="UTM Caviar" panose="02040603050506020204" charset="0"/>
            </a:endParaRPr>
          </a:p>
        </p:txBody>
      </p:sp>
      <p:sp>
        <p:nvSpPr>
          <p:cNvPr id="13" name="Rectangles 12"/>
          <p:cNvSpPr/>
          <p:nvPr/>
        </p:nvSpPr>
        <p:spPr>
          <a:xfrm>
            <a:off x="4618990" y="3281680"/>
            <a:ext cx="4298315" cy="5054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4" name="Picture 3"/>
          <p:cNvPicPr/>
          <p:nvPr/>
        </p:nvPicPr>
        <p:blipFill>
          <a:blip r:embed="rId1"/>
          <a:stretch>
            <a:fillRect/>
          </a:stretch>
        </p:blipFill>
        <p:spPr>
          <a:xfrm flipH="1">
            <a:off x="258445" y="2291080"/>
            <a:ext cx="2075815" cy="2075815"/>
          </a:xfrm>
          <a:prstGeom prst="rect">
            <a:avLst/>
          </a:prstGeom>
        </p:spPr>
      </p:pic>
      <p:sp>
        <p:nvSpPr>
          <p:cNvPr id="7" name="Text Box 6"/>
          <p:cNvSpPr txBox="1"/>
          <p:nvPr/>
        </p:nvSpPr>
        <p:spPr>
          <a:xfrm>
            <a:off x="103505" y="4554220"/>
            <a:ext cx="2386330" cy="64516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DHT11 - Cảm biến nhiệt độ và độ ẩm</a:t>
            </a:r>
            <a:endParaRPr lang="en-US" b="1">
              <a:solidFill>
                <a:srgbClr val="FF00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rcRect t="17852" b="58208"/>
          <a:stretch>
            <a:fillRect/>
          </a:stretch>
        </p:blipFill>
        <p:spPr>
          <a:xfrm>
            <a:off x="3592195" y="1932940"/>
            <a:ext cx="8191500" cy="2247900"/>
          </a:xfrm>
          <a:prstGeom prst="rect">
            <a:avLst/>
          </a:prstGeom>
        </p:spPr>
      </p:pic>
      <p:sp>
        <p:nvSpPr>
          <p:cNvPr id="10" name="Rectangles 9"/>
          <p:cNvSpPr/>
          <p:nvPr/>
        </p:nvSpPr>
        <p:spPr>
          <a:xfrm>
            <a:off x="4704715" y="2572385"/>
            <a:ext cx="7078980" cy="12801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4704715" y="3998595"/>
            <a:ext cx="4064000"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Khởi động Serial Monitor  đồng thời in chữ ra Serial Monitor và khởi động cảm biến DHT11.</a:t>
            </a:r>
            <a:endParaRPr lang="en-US" b="1">
              <a:solidFill>
                <a:srgbClr val="FF0000"/>
              </a:solidFill>
              <a:latin typeface="UTM Caviar" panose="02040603050506020204" charset="0"/>
              <a:cs typeface="UTM Caviar" panose="02040603050506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4" name="Picture 3"/>
          <p:cNvPicPr/>
          <p:nvPr/>
        </p:nvPicPr>
        <p:blipFill>
          <a:blip r:embed="rId1"/>
          <a:stretch>
            <a:fillRect/>
          </a:stretch>
        </p:blipFill>
        <p:spPr>
          <a:xfrm flipH="1">
            <a:off x="258445" y="2291080"/>
            <a:ext cx="2075815" cy="2075815"/>
          </a:xfrm>
          <a:prstGeom prst="rect">
            <a:avLst/>
          </a:prstGeom>
        </p:spPr>
      </p:pic>
      <p:sp>
        <p:nvSpPr>
          <p:cNvPr id="7" name="Text Box 6"/>
          <p:cNvSpPr txBox="1"/>
          <p:nvPr/>
        </p:nvSpPr>
        <p:spPr>
          <a:xfrm>
            <a:off x="103505" y="4554220"/>
            <a:ext cx="2386330" cy="64516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DHT11 - Cảm biến nhiệt độ và độ ẩm</a:t>
            </a:r>
            <a:endParaRPr lang="en-US" b="1">
              <a:solidFill>
                <a:srgbClr val="FF00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rcRect t="41792"/>
          <a:stretch>
            <a:fillRect/>
          </a:stretch>
        </p:blipFill>
        <p:spPr>
          <a:xfrm>
            <a:off x="3648075" y="1813560"/>
            <a:ext cx="6603365" cy="4404995"/>
          </a:xfrm>
          <a:prstGeom prst="rect">
            <a:avLst/>
          </a:prstGeom>
        </p:spPr>
      </p:pic>
      <p:sp>
        <p:nvSpPr>
          <p:cNvPr id="8" name="Rectangles 7"/>
          <p:cNvSpPr/>
          <p:nvPr/>
        </p:nvSpPr>
        <p:spPr>
          <a:xfrm>
            <a:off x="4523740" y="2285365"/>
            <a:ext cx="4663440" cy="304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9330055" y="1944370"/>
            <a:ext cx="2591435"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Kiểm tra cảcm biến có hoạt động hay không</a:t>
            </a:r>
            <a:endParaRPr lang="en-US" b="1">
              <a:solidFill>
                <a:srgbClr val="FF0000"/>
              </a:solidFill>
              <a:latin typeface="UTM Caviar" panose="02040603050506020204" charset="0"/>
              <a:cs typeface="UTM Caviar" panose="02040603050506020204" charset="0"/>
            </a:endParaRPr>
          </a:p>
        </p:txBody>
      </p:sp>
      <p:sp>
        <p:nvSpPr>
          <p:cNvPr id="2" name="Rectangles 1"/>
          <p:cNvSpPr/>
          <p:nvPr/>
        </p:nvSpPr>
        <p:spPr>
          <a:xfrm>
            <a:off x="4523740" y="2589530"/>
            <a:ext cx="4663440" cy="2076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9314180" y="2912745"/>
            <a:ext cx="2591435" cy="1753235"/>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Nếu cảm biến hoạt động thì lấy thông tin về nhiệt độ và độ ẩm của cảm biến đồng thời in ra giá trị đó ra Serial Monitor.</a:t>
            </a:r>
            <a:endParaRPr lang="en-US" b="1">
              <a:solidFill>
                <a:srgbClr val="FF0000"/>
              </a:solidFill>
              <a:latin typeface="UTM Caviar" panose="02040603050506020204" charset="0"/>
              <a:cs typeface="UTM Caviar" panose="02040603050506020204" charset="0"/>
            </a:endParaRPr>
          </a:p>
        </p:txBody>
      </p:sp>
      <p:sp>
        <p:nvSpPr>
          <p:cNvPr id="10" name="Text Box 9"/>
          <p:cNvSpPr txBox="1"/>
          <p:nvPr/>
        </p:nvSpPr>
        <p:spPr>
          <a:xfrm>
            <a:off x="9314180" y="4557395"/>
            <a:ext cx="2591435"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Nếu cảm biến không hoạt động thì in ra Serial Monitor .</a:t>
            </a:r>
            <a:endParaRPr lang="en-US" b="1">
              <a:solidFill>
                <a:srgbClr val="FF0000"/>
              </a:solidFill>
              <a:latin typeface="UTM Caviar" panose="02040603050506020204" charset="0"/>
              <a:cs typeface="UTM Caviar" panose="02040603050506020204" charset="0"/>
            </a:endParaRPr>
          </a:p>
        </p:txBody>
      </p:sp>
      <p:sp>
        <p:nvSpPr>
          <p:cNvPr id="12" name="Rectangles 11"/>
          <p:cNvSpPr/>
          <p:nvPr/>
        </p:nvSpPr>
        <p:spPr>
          <a:xfrm>
            <a:off x="4523740" y="4665980"/>
            <a:ext cx="4663440" cy="8134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pic>
        <p:nvPicPr>
          <p:cNvPr id="4" name="Picture 3"/>
          <p:cNvPicPr/>
          <p:nvPr/>
        </p:nvPicPr>
        <p:blipFill>
          <a:blip r:embed="rId1"/>
          <a:stretch>
            <a:fillRect/>
          </a:stretch>
        </p:blipFill>
        <p:spPr>
          <a:xfrm flipH="1">
            <a:off x="258445" y="2291080"/>
            <a:ext cx="2075815" cy="2075815"/>
          </a:xfrm>
          <a:prstGeom prst="rect">
            <a:avLst/>
          </a:prstGeom>
        </p:spPr>
      </p:pic>
      <p:sp>
        <p:nvSpPr>
          <p:cNvPr id="7" name="Text Box 6"/>
          <p:cNvSpPr txBox="1"/>
          <p:nvPr/>
        </p:nvSpPr>
        <p:spPr>
          <a:xfrm>
            <a:off x="103505" y="4554220"/>
            <a:ext cx="2386330" cy="64516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DHT11 - Cảm biến nhiệt độ và độ ẩm</a:t>
            </a:r>
            <a:endParaRPr lang="en-US" b="1">
              <a:solidFill>
                <a:srgbClr val="FF0000"/>
              </a:solidFill>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2"/>
          <a:stretch>
            <a:fillRect/>
          </a:stretch>
        </p:blipFill>
        <p:spPr>
          <a:xfrm>
            <a:off x="5514975" y="1457325"/>
            <a:ext cx="4421505" cy="4421505"/>
          </a:xfrm>
          <a:prstGeom prst="rect">
            <a:avLst/>
          </a:prstGeom>
          <a:ln>
            <a:solidFill>
              <a:schemeClr val="accent1"/>
            </a:solidFill>
          </a:ln>
        </p:spPr>
      </p:pic>
      <p:sp>
        <p:nvSpPr>
          <p:cNvPr id="14" name="Text Box 13"/>
          <p:cNvSpPr txBox="1"/>
          <p:nvPr/>
        </p:nvSpPr>
        <p:spPr>
          <a:xfrm>
            <a:off x="6085205" y="6019165"/>
            <a:ext cx="30587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Code test cảm biến DHT11 </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Buzzer</a:t>
            </a:r>
            <a:endParaRPr lang="en-US" b="1">
              <a:solidFill>
                <a:srgbClr val="FF0000"/>
              </a:solidFill>
              <a:effectLst>
                <a:outerShdw blurRad="38100" dist="38100" dir="2700000" algn="tl">
                  <a:srgbClr val="000000">
                    <a:alpha val="43137"/>
                  </a:srgbClr>
                </a:outerShdw>
              </a:effectLst>
            </a:endParaRPr>
          </a:p>
        </p:txBody>
      </p:sp>
      <p:pic>
        <p:nvPicPr>
          <p:cNvPr id="9" name="Picture 8"/>
          <p:cNvPicPr/>
          <p:nvPr/>
        </p:nvPicPr>
        <p:blipFill>
          <a:blip r:embed="rId1"/>
          <a:stretch>
            <a:fillRect/>
          </a:stretch>
        </p:blipFill>
        <p:spPr>
          <a:xfrm>
            <a:off x="527050" y="2607945"/>
            <a:ext cx="1765935" cy="1765935"/>
          </a:xfrm>
          <a:prstGeom prst="rect">
            <a:avLst/>
          </a:prstGeom>
        </p:spPr>
      </p:pic>
      <p:pic>
        <p:nvPicPr>
          <p:cNvPr id="5" name="Picture 4"/>
          <p:cNvPicPr>
            <a:picLocks noChangeAspect="1"/>
          </p:cNvPicPr>
          <p:nvPr/>
        </p:nvPicPr>
        <p:blipFill>
          <a:blip r:embed="rId2"/>
          <a:stretch>
            <a:fillRect/>
          </a:stretch>
        </p:blipFill>
        <p:spPr>
          <a:xfrm>
            <a:off x="4030980" y="1750060"/>
            <a:ext cx="6181725" cy="4269105"/>
          </a:xfrm>
          <a:prstGeom prst="rect">
            <a:avLst/>
          </a:prstGeom>
        </p:spPr>
      </p:pic>
      <p:sp>
        <p:nvSpPr>
          <p:cNvPr id="8" name="Rectangles 7"/>
          <p:cNvSpPr/>
          <p:nvPr/>
        </p:nvSpPr>
        <p:spPr>
          <a:xfrm>
            <a:off x="4608830" y="1749425"/>
            <a:ext cx="4361180" cy="3346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4608830" y="2369820"/>
            <a:ext cx="5039995" cy="717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nvSpPr>
        <p:spPr>
          <a:xfrm>
            <a:off x="4608830" y="4163060"/>
            <a:ext cx="5039995" cy="14801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9118600" y="1438910"/>
            <a:ext cx="2947670"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chân kết nối với cực dương của buzzer</a:t>
            </a:r>
            <a:endParaRPr lang="en-US" b="1">
              <a:solidFill>
                <a:srgbClr val="FF0000"/>
              </a:solidFill>
              <a:latin typeface="UTM Caviar" panose="02040603050506020204" charset="0"/>
              <a:cs typeface="UTM Caviar" panose="02040603050506020204" charset="0"/>
            </a:endParaRPr>
          </a:p>
        </p:txBody>
      </p:sp>
      <p:sp>
        <p:nvSpPr>
          <p:cNvPr id="13" name="Text Box 12"/>
          <p:cNvSpPr txBox="1"/>
          <p:nvPr/>
        </p:nvSpPr>
        <p:spPr>
          <a:xfrm>
            <a:off x="9754870" y="2442210"/>
            <a:ext cx="2311400"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Cấu hình cho chân ở dạng OUTPUT</a:t>
            </a:r>
            <a:endParaRPr lang="en-US" b="1">
              <a:solidFill>
                <a:srgbClr val="FF0000"/>
              </a:solidFill>
              <a:latin typeface="UTM Caviar" panose="02040603050506020204" charset="0"/>
              <a:cs typeface="UTM Caviar" panose="02040603050506020204" charset="0"/>
            </a:endParaRPr>
          </a:p>
        </p:txBody>
      </p:sp>
      <p:sp>
        <p:nvSpPr>
          <p:cNvPr id="14" name="Text Box 13"/>
          <p:cNvSpPr txBox="1"/>
          <p:nvPr/>
        </p:nvSpPr>
        <p:spPr>
          <a:xfrm>
            <a:off x="9754870" y="4999990"/>
            <a:ext cx="2311400"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Cho Buzzer kêu mỗi 1 giây</a:t>
            </a:r>
            <a:endParaRPr lang="en-US" b="1">
              <a:solidFill>
                <a:srgbClr val="FF0000"/>
              </a:solidFill>
              <a:latin typeface="UTM Caviar" panose="02040603050506020204" charset="0"/>
              <a:cs typeface="UTM Caviar" panose="02040603050506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Buzzer</a:t>
            </a:r>
            <a:endParaRPr lang="en-US" b="1">
              <a:solidFill>
                <a:srgbClr val="FF0000"/>
              </a:solidFill>
              <a:effectLst>
                <a:outerShdw blurRad="38100" dist="38100" dir="2700000" algn="tl">
                  <a:srgbClr val="000000">
                    <a:alpha val="43137"/>
                  </a:srgbClr>
                </a:outerShdw>
              </a:effectLst>
            </a:endParaRPr>
          </a:p>
        </p:txBody>
      </p:sp>
      <p:pic>
        <p:nvPicPr>
          <p:cNvPr id="9" name="Picture 8"/>
          <p:cNvPicPr/>
          <p:nvPr/>
        </p:nvPicPr>
        <p:blipFill>
          <a:blip r:embed="rId1"/>
          <a:stretch>
            <a:fillRect/>
          </a:stretch>
        </p:blipFill>
        <p:spPr>
          <a:xfrm>
            <a:off x="527050" y="2607945"/>
            <a:ext cx="1765935" cy="1765935"/>
          </a:xfrm>
          <a:prstGeom prst="rect">
            <a:avLst/>
          </a:prstGeom>
        </p:spPr>
      </p:pic>
      <p:pic>
        <p:nvPicPr>
          <p:cNvPr id="4" name="Picture 3"/>
          <p:cNvPicPr>
            <a:picLocks noChangeAspect="1"/>
          </p:cNvPicPr>
          <p:nvPr/>
        </p:nvPicPr>
        <p:blipFill>
          <a:blip r:embed="rId2"/>
          <a:stretch>
            <a:fillRect/>
          </a:stretch>
        </p:blipFill>
        <p:spPr>
          <a:xfrm>
            <a:off x="5356225" y="1435100"/>
            <a:ext cx="4516120" cy="4516120"/>
          </a:xfrm>
          <a:prstGeom prst="rect">
            <a:avLst/>
          </a:prstGeom>
          <a:ln>
            <a:solidFill>
              <a:schemeClr val="accent1"/>
            </a:solidFill>
          </a:ln>
        </p:spPr>
      </p:pic>
      <p:sp>
        <p:nvSpPr>
          <p:cNvPr id="11" name="Text Box 10"/>
          <p:cNvSpPr txBox="1"/>
          <p:nvPr/>
        </p:nvSpPr>
        <p:spPr>
          <a:xfrm>
            <a:off x="5969000" y="6019165"/>
            <a:ext cx="329120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Code test  Buzzer </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Nút nhấn</a:t>
            </a:r>
            <a:endParaRPr lang="en-US"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tretch>
            <a:fillRect/>
          </a:stretch>
        </p:blipFill>
        <p:spPr>
          <a:xfrm>
            <a:off x="607695" y="2692400"/>
            <a:ext cx="1681480" cy="1681480"/>
          </a:xfrm>
          <a:prstGeom prst="rect">
            <a:avLst/>
          </a:prstGeom>
        </p:spPr>
      </p:pic>
      <p:pic>
        <p:nvPicPr>
          <p:cNvPr id="11" name="Picture 10"/>
          <p:cNvPicPr>
            <a:picLocks noChangeAspect="1"/>
          </p:cNvPicPr>
          <p:nvPr/>
        </p:nvPicPr>
        <p:blipFill>
          <a:blip r:embed="rId2"/>
          <a:stretch>
            <a:fillRect/>
          </a:stretch>
        </p:blipFill>
        <p:spPr>
          <a:xfrm>
            <a:off x="3912870" y="1964690"/>
            <a:ext cx="4766945" cy="2192020"/>
          </a:xfrm>
          <a:prstGeom prst="rect">
            <a:avLst/>
          </a:prstGeom>
        </p:spPr>
      </p:pic>
      <p:sp>
        <p:nvSpPr>
          <p:cNvPr id="5" name="Text Box 4"/>
          <p:cNvSpPr txBox="1"/>
          <p:nvPr/>
        </p:nvSpPr>
        <p:spPr>
          <a:xfrm>
            <a:off x="5028565" y="4373880"/>
            <a:ext cx="303339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Mắc nút nhấn như hình trên </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Nút nhấn</a:t>
            </a:r>
            <a:endParaRPr lang="en-US"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tretch>
            <a:fillRect/>
          </a:stretch>
        </p:blipFill>
        <p:spPr>
          <a:xfrm>
            <a:off x="607695" y="2692400"/>
            <a:ext cx="1681480" cy="1681480"/>
          </a:xfrm>
          <a:prstGeom prst="rect">
            <a:avLst/>
          </a:prstGeom>
        </p:spPr>
      </p:pic>
      <p:pic>
        <p:nvPicPr>
          <p:cNvPr id="9" name="Picture 8"/>
          <p:cNvPicPr>
            <a:picLocks noChangeAspect="1"/>
          </p:cNvPicPr>
          <p:nvPr/>
        </p:nvPicPr>
        <p:blipFill>
          <a:blip r:embed="rId2"/>
          <a:stretch>
            <a:fillRect/>
          </a:stretch>
        </p:blipFill>
        <p:spPr>
          <a:xfrm>
            <a:off x="4265295" y="1614805"/>
            <a:ext cx="4924425" cy="4818380"/>
          </a:xfrm>
          <a:prstGeom prst="rect">
            <a:avLst/>
          </a:prstGeom>
        </p:spPr>
      </p:pic>
      <p:sp>
        <p:nvSpPr>
          <p:cNvPr id="11" name="Rectangles 10"/>
          <p:cNvSpPr/>
          <p:nvPr/>
        </p:nvSpPr>
        <p:spPr>
          <a:xfrm>
            <a:off x="4265295" y="1614805"/>
            <a:ext cx="4704715" cy="5543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4265295" y="2692400"/>
            <a:ext cx="4704715" cy="1066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4265295" y="4553585"/>
            <a:ext cx="4925060" cy="15678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9118600" y="1807210"/>
            <a:ext cx="2947670" cy="36830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chân nút nhấn</a:t>
            </a:r>
            <a:endParaRPr lang="en-US" b="1">
              <a:solidFill>
                <a:srgbClr val="FF0000"/>
              </a:solidFill>
              <a:latin typeface="UTM Caviar" panose="02040603050506020204" charset="0"/>
              <a:cs typeface="UTM Caviar" panose="02040603050506020204" charset="0"/>
            </a:endParaRPr>
          </a:p>
        </p:txBody>
      </p:sp>
      <p:sp>
        <p:nvSpPr>
          <p:cNvPr id="18" name="Text Box 17"/>
          <p:cNvSpPr txBox="1"/>
          <p:nvPr/>
        </p:nvSpPr>
        <p:spPr>
          <a:xfrm>
            <a:off x="9118600" y="2716530"/>
            <a:ext cx="2947670"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Khởi động Serial Monitor và thiết lập các chân nút nhấn ở chế độ Input</a:t>
            </a:r>
            <a:endParaRPr lang="en-US" b="1">
              <a:solidFill>
                <a:srgbClr val="FF0000"/>
              </a:solidFill>
              <a:latin typeface="UTM Caviar" panose="02040603050506020204" charset="0"/>
              <a:cs typeface="UTM Caviar" panose="02040603050506020204" charset="0"/>
            </a:endParaRPr>
          </a:p>
        </p:txBody>
      </p:sp>
      <p:sp>
        <p:nvSpPr>
          <p:cNvPr id="19" name="Text Box 18"/>
          <p:cNvSpPr txBox="1"/>
          <p:nvPr/>
        </p:nvSpPr>
        <p:spPr>
          <a:xfrm>
            <a:off x="9319260" y="5199380"/>
            <a:ext cx="2947670" cy="92202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In ra màn hình trạng thái hiện tại của nút nhấn cập nhật lại giá trị mỗi 200ms</a:t>
            </a:r>
            <a:endParaRPr lang="en-US" b="1">
              <a:solidFill>
                <a:srgbClr val="FF0000"/>
              </a:solidFill>
              <a:latin typeface="UTM Caviar" panose="02040603050506020204" charset="0"/>
              <a:cs typeface="UTM Caviar" panose="02040603050506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Nút nhấn</a:t>
            </a:r>
            <a:endParaRPr lang="en-US"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tretch>
            <a:fillRect/>
          </a:stretch>
        </p:blipFill>
        <p:spPr>
          <a:xfrm>
            <a:off x="607695" y="2692400"/>
            <a:ext cx="1681480" cy="1681480"/>
          </a:xfrm>
          <a:prstGeom prst="rect">
            <a:avLst/>
          </a:prstGeom>
        </p:spPr>
      </p:pic>
      <p:pic>
        <p:nvPicPr>
          <p:cNvPr id="5" name="Picture 4"/>
          <p:cNvPicPr>
            <a:picLocks noChangeAspect="1"/>
          </p:cNvPicPr>
          <p:nvPr/>
        </p:nvPicPr>
        <p:blipFill>
          <a:blip r:embed="rId2"/>
          <a:stretch>
            <a:fillRect/>
          </a:stretch>
        </p:blipFill>
        <p:spPr>
          <a:xfrm>
            <a:off x="5727700" y="1456055"/>
            <a:ext cx="4154170" cy="4154170"/>
          </a:xfrm>
          <a:prstGeom prst="rect">
            <a:avLst/>
          </a:prstGeom>
          <a:ln>
            <a:solidFill>
              <a:schemeClr val="accent1"/>
            </a:solidFill>
          </a:ln>
        </p:spPr>
      </p:pic>
      <p:sp>
        <p:nvSpPr>
          <p:cNvPr id="7" name="Text Box 6"/>
          <p:cNvSpPr txBox="1"/>
          <p:nvPr/>
        </p:nvSpPr>
        <p:spPr>
          <a:xfrm>
            <a:off x="5969000" y="5828665"/>
            <a:ext cx="329120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Code test  nút nhấn</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Hàn là gì ?</a:t>
            </a:r>
            <a:endParaRPr lang="en-US" dirty="0"/>
          </a:p>
          <a:p>
            <a:endParaRPr lang="en-US" dirty="0"/>
          </a:p>
        </p:txBody>
      </p:sp>
      <p:pic>
        <p:nvPicPr>
          <p:cNvPr id="2" name="Picture 1"/>
          <p:cNvPicPr/>
          <p:nvPr/>
        </p:nvPicPr>
        <p:blipFill>
          <a:blip r:embed="rId1"/>
          <a:stretch>
            <a:fillRect/>
          </a:stretch>
        </p:blipFill>
        <p:spPr>
          <a:xfrm>
            <a:off x="600710" y="1849120"/>
            <a:ext cx="5063490" cy="3333115"/>
          </a:xfrm>
          <a:prstGeom prst="rect">
            <a:avLst/>
          </a:prstGeom>
        </p:spPr>
      </p:pic>
      <p:pic>
        <p:nvPicPr>
          <p:cNvPr id="3" name="Picture 2"/>
          <p:cNvPicPr/>
          <p:nvPr/>
        </p:nvPicPr>
        <p:blipFill>
          <a:blip r:embed="rId2"/>
          <a:stretch>
            <a:fillRect/>
          </a:stretch>
        </p:blipFill>
        <p:spPr>
          <a:xfrm>
            <a:off x="2235200" y="1395095"/>
            <a:ext cx="494665" cy="353695"/>
          </a:xfrm>
          <a:prstGeom prst="rect">
            <a:avLst/>
          </a:prstGeom>
        </p:spPr>
      </p:pic>
      <p:pic>
        <p:nvPicPr>
          <p:cNvPr id="4" name="Picture 3"/>
          <p:cNvPicPr/>
          <p:nvPr/>
        </p:nvPicPr>
        <p:blipFill>
          <a:blip r:embed="rId3"/>
          <a:stretch>
            <a:fillRect/>
          </a:stretch>
        </p:blipFill>
        <p:spPr>
          <a:xfrm>
            <a:off x="5901690" y="1849120"/>
            <a:ext cx="4514850" cy="33324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LCD I2C</a:t>
            </a:r>
            <a:endParaRPr lang="en-US" b="1">
              <a:solidFill>
                <a:srgbClr val="FF0000"/>
              </a:solidFill>
              <a:effectLst>
                <a:outerShdw blurRad="38100" dist="38100" dir="2700000" algn="tl">
                  <a:srgbClr val="000000">
                    <a:alpha val="43137"/>
                  </a:srgbClr>
                </a:outerShdw>
              </a:effectLst>
            </a:endParaRPr>
          </a:p>
        </p:txBody>
      </p:sp>
      <p:pic>
        <p:nvPicPr>
          <p:cNvPr id="5" name="Picture 4"/>
          <p:cNvPicPr/>
          <p:nvPr/>
        </p:nvPicPr>
        <p:blipFill>
          <a:blip r:embed="rId1"/>
          <a:stretch>
            <a:fillRect/>
          </a:stretch>
        </p:blipFill>
        <p:spPr>
          <a:xfrm>
            <a:off x="130810" y="1807210"/>
            <a:ext cx="2701925" cy="2701925"/>
          </a:xfrm>
          <a:prstGeom prst="rect">
            <a:avLst/>
          </a:prstGeom>
        </p:spPr>
      </p:pic>
      <p:pic>
        <p:nvPicPr>
          <p:cNvPr id="10" name="Picture 9"/>
          <p:cNvPicPr>
            <a:picLocks noChangeAspect="1"/>
          </p:cNvPicPr>
          <p:nvPr/>
        </p:nvPicPr>
        <p:blipFill>
          <a:blip r:embed="rId2"/>
          <a:stretch>
            <a:fillRect/>
          </a:stretch>
        </p:blipFill>
        <p:spPr>
          <a:xfrm>
            <a:off x="3094990" y="1908810"/>
            <a:ext cx="7174865" cy="3766820"/>
          </a:xfrm>
          <a:prstGeom prst="rect">
            <a:avLst/>
          </a:prstGeom>
        </p:spPr>
      </p:pic>
      <p:sp>
        <p:nvSpPr>
          <p:cNvPr id="12" name="Rectangles 11"/>
          <p:cNvSpPr/>
          <p:nvPr/>
        </p:nvSpPr>
        <p:spPr>
          <a:xfrm>
            <a:off x="3094990" y="1807210"/>
            <a:ext cx="3283585" cy="5543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6640830" y="1777365"/>
            <a:ext cx="4547870" cy="645160"/>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thư viện sử dụng cho LCD , nhớ tải thư viện trước khi nạp code </a:t>
            </a:r>
            <a:endParaRPr lang="en-US" b="1">
              <a:solidFill>
                <a:srgbClr val="FF0000"/>
              </a:solidFill>
              <a:latin typeface="UTM Caviar" panose="02040603050506020204" charset="0"/>
              <a:cs typeface="UTM Caviar" panose="02040603050506020204" charset="0"/>
            </a:endParaRPr>
          </a:p>
        </p:txBody>
      </p:sp>
      <p:sp>
        <p:nvSpPr>
          <p:cNvPr id="14" name="Rectangles 13"/>
          <p:cNvSpPr/>
          <p:nvPr/>
        </p:nvSpPr>
        <p:spPr>
          <a:xfrm>
            <a:off x="3094990" y="2602865"/>
            <a:ext cx="6901180" cy="9512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Text Box 19"/>
          <p:cNvSpPr txBox="1"/>
          <p:nvPr/>
        </p:nvSpPr>
        <p:spPr>
          <a:xfrm>
            <a:off x="10123170" y="2506345"/>
            <a:ext cx="1982470" cy="1476375"/>
          </a:xfrm>
          <a:prstGeom prst="rect">
            <a:avLst/>
          </a:prstGeom>
          <a:noFill/>
        </p:spPr>
        <p:txBody>
          <a:bodyPr wrap="square" rtlCol="0">
            <a:spAutoFit/>
          </a:bodyPr>
          <a:p>
            <a:r>
              <a:rPr lang="en-US" b="1">
                <a:solidFill>
                  <a:srgbClr val="FF0000"/>
                </a:solidFill>
                <a:latin typeface="UTM Caviar" panose="02040603050506020204" charset="0"/>
                <a:cs typeface="UTM Caviar" panose="02040603050506020204" charset="0"/>
              </a:rPr>
              <a:t>Khai báo chân SDA và SCL của ESP32 , và thông báo kiểu LCD của người dùng</a:t>
            </a:r>
            <a:endParaRPr lang="en-US" b="1">
              <a:solidFill>
                <a:srgbClr val="FF0000"/>
              </a:solidFill>
              <a:latin typeface="UTM Caviar" panose="02040603050506020204" charset="0"/>
              <a:cs typeface="UTM Caviar" panose="02040603050506020204" charset="0"/>
            </a:endParaRPr>
          </a:p>
        </p:txBody>
      </p:sp>
      <p:sp>
        <p:nvSpPr>
          <p:cNvPr id="21" name="Rectangles 20"/>
          <p:cNvSpPr/>
          <p:nvPr/>
        </p:nvSpPr>
        <p:spPr>
          <a:xfrm>
            <a:off x="3094355" y="4011295"/>
            <a:ext cx="3661410" cy="14211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Text Box 21"/>
          <p:cNvSpPr txBox="1"/>
          <p:nvPr/>
        </p:nvSpPr>
        <p:spPr>
          <a:xfrm>
            <a:off x="7017385" y="4011295"/>
            <a:ext cx="4025900" cy="1485900"/>
          </a:xfrm>
          <a:prstGeom prst="rect">
            <a:avLst/>
          </a:prstGeom>
          <a:noFill/>
        </p:spPr>
        <p:txBody>
          <a:bodyPr wrap="square" rtlCol="0">
            <a:noAutofit/>
          </a:bodyPr>
          <a:p>
            <a:r>
              <a:rPr lang="en-US" b="1">
                <a:solidFill>
                  <a:srgbClr val="FF0000"/>
                </a:solidFill>
                <a:latin typeface="UTM Caviar" panose="02040603050506020204" charset="0"/>
                <a:cs typeface="UTM Caviar" panose="02040603050506020204" charset="0"/>
              </a:rPr>
              <a:t>Thông báo với thư việ Wire 2 chân được sử dụng với vai trò giao tiếp I2C , Khởi động màn hình LCD và khởi động màn led của LCD .</a:t>
            </a:r>
            <a:endParaRPr lang="en-US" b="1">
              <a:solidFill>
                <a:srgbClr val="FF0000"/>
              </a:solidFill>
              <a:latin typeface="UTM Caviar" panose="02040603050506020204" charset="0"/>
              <a:cs typeface="UTM Caviar" panose="0204060305050602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pPr marL="0" indent="0">
              <a:buNone/>
            </a:pPr>
            <a:endParaRPr lang="en-US"/>
          </a:p>
        </p:txBody>
      </p:sp>
      <p:sp>
        <p:nvSpPr>
          <p:cNvPr id="2" name="Text Box 1"/>
          <p:cNvSpPr txBox="1"/>
          <p:nvPr/>
        </p:nvSpPr>
        <p:spPr>
          <a:xfrm>
            <a:off x="130810" y="4373880"/>
            <a:ext cx="2386330"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LCD I2C</a:t>
            </a:r>
            <a:endParaRPr lang="en-US" b="1">
              <a:solidFill>
                <a:srgbClr val="FF0000"/>
              </a:solidFill>
              <a:effectLst>
                <a:outerShdw blurRad="38100" dist="38100" dir="2700000" algn="tl">
                  <a:srgbClr val="000000">
                    <a:alpha val="43137"/>
                  </a:srgbClr>
                </a:outerShdw>
              </a:effectLst>
            </a:endParaRPr>
          </a:p>
        </p:txBody>
      </p:sp>
      <p:pic>
        <p:nvPicPr>
          <p:cNvPr id="5" name="Picture 4"/>
          <p:cNvPicPr/>
          <p:nvPr/>
        </p:nvPicPr>
        <p:blipFill>
          <a:blip r:embed="rId1"/>
          <a:stretch>
            <a:fillRect/>
          </a:stretch>
        </p:blipFill>
        <p:spPr>
          <a:xfrm>
            <a:off x="130810" y="1807210"/>
            <a:ext cx="2701925" cy="2701925"/>
          </a:xfrm>
          <a:prstGeom prst="rect">
            <a:avLst/>
          </a:prstGeom>
        </p:spPr>
      </p:pic>
      <p:pic>
        <p:nvPicPr>
          <p:cNvPr id="4" name="Picture 3"/>
          <p:cNvPicPr>
            <a:picLocks noChangeAspect="1"/>
          </p:cNvPicPr>
          <p:nvPr/>
        </p:nvPicPr>
        <p:blipFill>
          <a:blip r:embed="rId2"/>
          <a:stretch>
            <a:fillRect/>
          </a:stretch>
        </p:blipFill>
        <p:spPr>
          <a:xfrm>
            <a:off x="5694680" y="1553845"/>
            <a:ext cx="3983355" cy="3983355"/>
          </a:xfrm>
          <a:prstGeom prst="rect">
            <a:avLst/>
          </a:prstGeom>
          <a:ln>
            <a:solidFill>
              <a:schemeClr val="accent1"/>
            </a:solidFill>
          </a:ln>
        </p:spPr>
      </p:pic>
      <p:sp>
        <p:nvSpPr>
          <p:cNvPr id="7" name="Text Box 6"/>
          <p:cNvSpPr txBox="1"/>
          <p:nvPr/>
        </p:nvSpPr>
        <p:spPr>
          <a:xfrm>
            <a:off x="5969000" y="5828665"/>
            <a:ext cx="3291205" cy="368300"/>
          </a:xfrm>
          <a:prstGeom prst="rect">
            <a:avLst/>
          </a:prstGeom>
          <a:noFill/>
        </p:spPr>
        <p:txBody>
          <a:bodyPr wrap="square" rtlCol="0">
            <a:spAutoFit/>
          </a:bodyPr>
          <a:p>
            <a:pPr algn="ctr"/>
            <a:r>
              <a:rPr lang="en-US" b="1">
                <a:solidFill>
                  <a:srgbClr val="FF0000"/>
                </a:solidFill>
                <a:effectLst>
                  <a:outerShdw blurRad="38100" dist="38100" dir="2700000" algn="tl">
                    <a:srgbClr val="000000">
                      <a:alpha val="43137"/>
                    </a:srgbClr>
                  </a:outerShdw>
                </a:effectLst>
              </a:rPr>
              <a:t>Code test  LCD</a:t>
            </a:r>
            <a:endParaRPr lang="en-US"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r>
              <a:rPr lang="en-US"/>
              <a:t>Code test các linh kiện :</a:t>
            </a:r>
            <a:endParaRPr lang="en-US"/>
          </a:p>
          <a:p>
            <a:r>
              <a:rPr lang="en-US"/>
              <a:t>Giới thiệu về RTC trên ESP32.</a:t>
            </a:r>
            <a:endParaRPr lang="en-US"/>
          </a:p>
          <a:p>
            <a:endParaRPr lang="en-US"/>
          </a:p>
          <a:p>
            <a:pPr marL="0" indent="0">
              <a:buNone/>
            </a:pPr>
            <a:endParaRPr lang="en-US"/>
          </a:p>
        </p:txBody>
      </p:sp>
      <p:pic>
        <p:nvPicPr>
          <p:cNvPr id="5" name="Picture 4"/>
          <p:cNvPicPr/>
          <p:nvPr/>
        </p:nvPicPr>
        <p:blipFill>
          <a:blip r:embed="rId1"/>
          <a:stretch>
            <a:fillRect/>
          </a:stretch>
        </p:blipFill>
        <p:spPr>
          <a:xfrm>
            <a:off x="258445" y="3241040"/>
            <a:ext cx="3186430" cy="2977515"/>
          </a:xfrm>
          <a:prstGeom prst="rect">
            <a:avLst/>
          </a:prstGeom>
        </p:spPr>
      </p:pic>
      <p:pic>
        <p:nvPicPr>
          <p:cNvPr id="11" name="Picture 10"/>
          <p:cNvPicPr/>
          <p:nvPr/>
        </p:nvPicPr>
        <p:blipFill>
          <a:blip r:embed="rId2"/>
          <a:stretch>
            <a:fillRect/>
          </a:stretch>
        </p:blipFill>
        <p:spPr>
          <a:xfrm>
            <a:off x="4380865" y="3431540"/>
            <a:ext cx="4533900" cy="2550160"/>
          </a:xfrm>
          <a:prstGeom prst="rect">
            <a:avLst/>
          </a:prstGeom>
        </p:spPr>
      </p:pic>
      <p:sp>
        <p:nvSpPr>
          <p:cNvPr id="8" name="Text Box 7"/>
          <p:cNvSpPr txBox="1"/>
          <p:nvPr/>
        </p:nvSpPr>
        <p:spPr>
          <a:xfrm>
            <a:off x="5017770" y="1364615"/>
            <a:ext cx="4064000" cy="368300"/>
          </a:xfrm>
          <a:prstGeom prst="rect">
            <a:avLst/>
          </a:prstGeom>
          <a:noFill/>
        </p:spPr>
        <p:txBody>
          <a:bodyPr wrap="square" rtlCol="0">
            <a:spAutoFit/>
          </a:bodyPr>
          <a:p>
            <a:r>
              <a:rPr lang="en-US"/>
              <a:t>RTC là viết tắt của Real Time Clock </a:t>
            </a:r>
            <a:endParaRPr lang="en-US"/>
          </a:p>
        </p:txBody>
      </p:sp>
      <p:sp>
        <p:nvSpPr>
          <p:cNvPr id="10" name="Text Box 9"/>
          <p:cNvSpPr txBox="1"/>
          <p:nvPr/>
        </p:nvSpPr>
        <p:spPr>
          <a:xfrm>
            <a:off x="5017770" y="1732915"/>
            <a:ext cx="5835650" cy="1198880"/>
          </a:xfrm>
          <a:prstGeom prst="rect">
            <a:avLst/>
          </a:prstGeom>
          <a:noFill/>
        </p:spPr>
        <p:txBody>
          <a:bodyPr wrap="square" rtlCol="0">
            <a:spAutoFit/>
          </a:bodyPr>
          <a:p>
            <a:r>
              <a:rPr lang="en-US"/>
              <a:t>RTC có vai trò là “đồng hồ” của một hệ thống , thường RTC được cấp nguồn độc lập với hệ thống , cung cấp thời gian chính xác khi cả hệ thống bị mất nguồn sau một khoảng thời gian. </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Cách lấy RTC trên ESP32 :</a:t>
            </a:r>
            <a:endParaRPr lang="en-US"/>
          </a:p>
          <a:p>
            <a:r>
              <a:rPr lang="en-US"/>
              <a:t>Sử dụng ESP32 nối với sever NTP (</a:t>
            </a:r>
            <a:r>
              <a:rPr lang="en-US" altLang="en-US"/>
              <a:t>Network Time Protocol</a:t>
            </a:r>
            <a:r>
              <a:rPr lang="en-US"/>
              <a:t>) sử dụng thư viện “timer.h” và thư viện &lt;Wifi.h&gt; , thư viện này </a:t>
            </a:r>
            <a:r>
              <a:rPr lang="en-US" b="1">
                <a:solidFill>
                  <a:srgbClr val="FF0000"/>
                </a:solidFill>
                <a:effectLst>
                  <a:outerShdw blurRad="38100" dist="38100" dir="2700000" algn="tl">
                    <a:srgbClr val="000000">
                      <a:alpha val="43137"/>
                    </a:srgbClr>
                  </a:outerShdw>
                </a:effectLst>
              </a:rPr>
              <a:t>có sẵn</a:t>
            </a:r>
            <a:r>
              <a:rPr lang="en-US"/>
              <a:t> trên ESP32 nên không cần tải thêm .</a:t>
            </a:r>
            <a:endParaRPr lang="en-US"/>
          </a:p>
          <a:p>
            <a:r>
              <a:rPr lang="en-US"/>
              <a:t>(Code phần khai báo biến và thư viện)</a:t>
            </a:r>
            <a:endParaRPr lang="en-US"/>
          </a:p>
          <a:p>
            <a:endParaRPr lang="en-US"/>
          </a:p>
          <a:p>
            <a:endParaRPr lang="en-US"/>
          </a:p>
          <a:p>
            <a:endParaRPr lang="en-US"/>
          </a:p>
          <a:p>
            <a:endParaRPr lang="en-US"/>
          </a:p>
          <a:p>
            <a:endParaRPr lang="en-US"/>
          </a:p>
        </p:txBody>
      </p:sp>
      <p:sp>
        <p:nvSpPr>
          <p:cNvPr id="3" name="Title 2"/>
          <p:cNvSpPr>
            <a:spLocks noGrp="1"/>
          </p:cNvSpPr>
          <p:nvPr>
            <p:ph type="title"/>
          </p:nvPr>
        </p:nvSpPr>
        <p:spPr/>
        <p:txBody>
          <a:bodyPr/>
          <a:p>
            <a:r>
              <a:rPr lang="en-US">
                <a:sym typeface="+mn-ea"/>
              </a:rPr>
              <a:t>2. Tổng quan về mạch điện trong buổi hàn</a:t>
            </a:r>
            <a:endParaRPr lang="en-US"/>
          </a:p>
        </p:txBody>
      </p:sp>
      <p:pic>
        <p:nvPicPr>
          <p:cNvPr id="6" name="Picture 5"/>
          <p:cNvPicPr>
            <a:picLocks noChangeAspect="1"/>
          </p:cNvPicPr>
          <p:nvPr/>
        </p:nvPicPr>
        <p:blipFill>
          <a:blip r:embed="rId1"/>
          <a:stretch>
            <a:fillRect/>
          </a:stretch>
        </p:blipFill>
        <p:spPr>
          <a:xfrm>
            <a:off x="449580" y="3173095"/>
            <a:ext cx="8638540" cy="2710815"/>
          </a:xfrm>
          <a:prstGeom prst="rect">
            <a:avLst/>
          </a:prstGeom>
        </p:spPr>
      </p:pic>
      <p:sp>
        <p:nvSpPr>
          <p:cNvPr id="5" name="Rectangles 4"/>
          <p:cNvSpPr/>
          <p:nvPr/>
        </p:nvSpPr>
        <p:spPr>
          <a:xfrm>
            <a:off x="3840480" y="4006215"/>
            <a:ext cx="3108960" cy="721995"/>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 Box 6"/>
          <p:cNvSpPr txBox="1"/>
          <p:nvPr/>
        </p:nvSpPr>
        <p:spPr>
          <a:xfrm>
            <a:off x="7044690" y="4006215"/>
            <a:ext cx="2315210" cy="645160"/>
          </a:xfrm>
          <a:prstGeom prst="rect">
            <a:avLst/>
          </a:prstGeom>
          <a:noFill/>
        </p:spPr>
        <p:txBody>
          <a:bodyPr wrap="square" rtlCol="0">
            <a:spAutoFit/>
          </a:bodyPr>
          <a:p>
            <a:r>
              <a:rPr lang="en-US" b="1">
                <a:solidFill>
                  <a:srgbClr val="FF0000"/>
                </a:solidFill>
              </a:rPr>
              <a:t>Chú ý chỉnh sửa wifi của riêng mìcnh</a:t>
            </a:r>
            <a:endParaRPr lang="en-US" b="1">
              <a:solidFill>
                <a:srgbClr val="FF0000"/>
              </a:solidFill>
            </a:endParaRPr>
          </a:p>
        </p:txBody>
      </p:sp>
      <p:sp>
        <p:nvSpPr>
          <p:cNvPr id="11" name="Rectangles 10"/>
          <p:cNvSpPr/>
          <p:nvPr/>
        </p:nvSpPr>
        <p:spPr>
          <a:xfrm>
            <a:off x="1071245" y="3173095"/>
            <a:ext cx="2625090" cy="5543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a:t>
            </a:r>
            <a:endParaRPr lang="en-US"/>
          </a:p>
        </p:txBody>
      </p:sp>
      <p:sp>
        <p:nvSpPr>
          <p:cNvPr id="4" name="Text Box 3"/>
          <p:cNvSpPr txBox="1"/>
          <p:nvPr/>
        </p:nvSpPr>
        <p:spPr>
          <a:xfrm>
            <a:off x="3914775" y="3359150"/>
            <a:ext cx="4064000" cy="368300"/>
          </a:xfrm>
          <a:prstGeom prst="rect">
            <a:avLst/>
          </a:prstGeom>
          <a:noFill/>
        </p:spPr>
        <p:txBody>
          <a:bodyPr wrap="square" rtlCol="0">
            <a:spAutoFit/>
          </a:bodyPr>
          <a:p>
            <a:r>
              <a:rPr lang="en-US" b="1">
                <a:solidFill>
                  <a:srgbClr val="FF0000"/>
                </a:solidFill>
              </a:rPr>
              <a:t>Khai báo thư viện cần dùng</a:t>
            </a:r>
            <a:endParaRPr lang="en-US" b="1">
              <a:solidFill>
                <a:srgbClr val="FF0000"/>
              </a:solidFill>
            </a:endParaRPr>
          </a:p>
        </p:txBody>
      </p:sp>
      <p:sp>
        <p:nvSpPr>
          <p:cNvPr id="8" name="Rectangles 7"/>
          <p:cNvSpPr/>
          <p:nvPr/>
        </p:nvSpPr>
        <p:spPr>
          <a:xfrm>
            <a:off x="1071245" y="3854450"/>
            <a:ext cx="8141970" cy="216408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9455150" y="3157220"/>
            <a:ext cx="2505710" cy="2861310"/>
          </a:xfrm>
          <a:prstGeom prst="rect">
            <a:avLst/>
          </a:prstGeom>
          <a:noFill/>
        </p:spPr>
        <p:txBody>
          <a:bodyPr wrap="square" rtlCol="0">
            <a:spAutoFit/>
          </a:bodyPr>
          <a:p>
            <a:r>
              <a:rPr lang="en-US" b="1">
                <a:solidFill>
                  <a:srgbClr val="FF0000"/>
                </a:solidFill>
              </a:rPr>
              <a:t>Khai báo tài khoản và mật khẩu của wifi mà esp32 muốn kết nối , Khai báo sever ntp mà esp32 sẽ kết nối để lấy thời gian và các thông số offset để điều chính thời gian về đúng giờ Việt Nam - GMT +7</a:t>
            </a:r>
            <a:endParaRPr lang="en-US" b="1">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(Code thiết lập Serial monitor và kết nối wifi)</a:t>
            </a:r>
            <a:endParaRPr lang="en-US"/>
          </a:p>
          <a:p>
            <a:endParaRPr lang="en-US"/>
          </a:p>
          <a:p>
            <a:endParaRPr lang="en-US"/>
          </a:p>
          <a:p>
            <a:endParaRPr lang="en-US"/>
          </a:p>
          <a:p>
            <a:endParaRPr lang="en-US"/>
          </a:p>
        </p:txBody>
      </p:sp>
      <p:sp>
        <p:nvSpPr>
          <p:cNvPr id="3" name="Title 2"/>
          <p:cNvSpPr>
            <a:spLocks noGrp="1"/>
          </p:cNvSpPr>
          <p:nvPr>
            <p:ph type="title"/>
          </p:nvPr>
        </p:nvSpPr>
        <p:spPr/>
        <p:txBody>
          <a:bodyPr/>
          <a:p>
            <a:r>
              <a:rPr lang="en-US">
                <a:sym typeface="+mn-ea"/>
              </a:rPr>
              <a:t>2. Tổng quan về mạch điện trong buổi hàn</a:t>
            </a:r>
            <a:endParaRPr lang="en-US"/>
          </a:p>
        </p:txBody>
      </p:sp>
      <p:pic>
        <p:nvPicPr>
          <p:cNvPr id="4" name="Picture 3"/>
          <p:cNvPicPr>
            <a:picLocks noChangeAspect="1"/>
          </p:cNvPicPr>
          <p:nvPr/>
        </p:nvPicPr>
        <p:blipFill>
          <a:blip r:embed="rId1"/>
          <a:srcRect b="5210"/>
          <a:stretch>
            <a:fillRect/>
          </a:stretch>
        </p:blipFill>
        <p:spPr>
          <a:xfrm>
            <a:off x="258445" y="1830070"/>
            <a:ext cx="6151245" cy="4591685"/>
          </a:xfrm>
          <a:prstGeom prst="rect">
            <a:avLst/>
          </a:prstGeom>
        </p:spPr>
      </p:pic>
      <p:sp>
        <p:nvSpPr>
          <p:cNvPr id="11" name="Rectangles 10"/>
          <p:cNvSpPr/>
          <p:nvPr/>
        </p:nvSpPr>
        <p:spPr>
          <a:xfrm>
            <a:off x="933450" y="2027555"/>
            <a:ext cx="5162550" cy="416242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6409690" y="2027555"/>
            <a:ext cx="4085590" cy="2584450"/>
          </a:xfrm>
          <a:prstGeom prst="rect">
            <a:avLst/>
          </a:prstGeom>
          <a:noFill/>
        </p:spPr>
        <p:txBody>
          <a:bodyPr wrap="square" rtlCol="0">
            <a:spAutoFit/>
          </a:bodyPr>
          <a:p>
            <a:r>
              <a:rPr lang="en-US" b="1">
                <a:solidFill>
                  <a:srgbClr val="FF0000"/>
                </a:solidFill>
              </a:rPr>
              <a:t>Khởi động Serial Monitor , tiến hành kết nối esp32 với wifi của bạn , đồng thời in ra màn hình để xác nhận , trong thời gian chờ kết nối , in ra màn hình dấu ‘ . ‘ . khi kết nối thành công , in ra Serial để thông báo , đồng thời tiến hành kết nối với Sever , nếu như ghi nhận Wifi chưa được kết nối , chuyển ESP32 về chế độ chờ Wifi.  </a:t>
            </a:r>
            <a:endParaRPr lang="en-US"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(Code thiết lập hàm in thời gian và chạy hàm)</a:t>
            </a:r>
            <a:endParaRPr lang="en-US"/>
          </a:p>
          <a:p>
            <a:endParaRPr lang="en-US"/>
          </a:p>
          <a:p>
            <a:endParaRPr lang="en-US"/>
          </a:p>
          <a:p>
            <a:endParaRPr lang="en-US"/>
          </a:p>
          <a:p>
            <a:endParaRPr lang="en-US"/>
          </a:p>
        </p:txBody>
      </p:sp>
      <p:sp>
        <p:nvSpPr>
          <p:cNvPr id="3" name="Title 2"/>
          <p:cNvSpPr>
            <a:spLocks noGrp="1"/>
          </p:cNvSpPr>
          <p:nvPr>
            <p:ph type="title"/>
          </p:nvPr>
        </p:nvSpPr>
        <p:spPr/>
        <p:txBody>
          <a:bodyPr/>
          <a:p>
            <a:r>
              <a:rPr lang="en-US">
                <a:sym typeface="+mn-ea"/>
              </a:rPr>
              <a:t>2. Tổng quan về mạch điện trong buổi hàn</a:t>
            </a:r>
            <a:endParaRPr lang="en-US"/>
          </a:p>
        </p:txBody>
      </p:sp>
      <p:pic>
        <p:nvPicPr>
          <p:cNvPr id="6" name="Picture 5"/>
          <p:cNvPicPr>
            <a:picLocks noChangeAspect="1"/>
          </p:cNvPicPr>
          <p:nvPr/>
        </p:nvPicPr>
        <p:blipFill>
          <a:blip r:embed="rId1"/>
          <a:stretch>
            <a:fillRect/>
          </a:stretch>
        </p:blipFill>
        <p:spPr>
          <a:xfrm>
            <a:off x="258445" y="1902460"/>
            <a:ext cx="8841105" cy="4117340"/>
          </a:xfrm>
          <a:prstGeom prst="rect">
            <a:avLst/>
          </a:prstGeom>
        </p:spPr>
      </p:pic>
      <p:sp>
        <p:nvSpPr>
          <p:cNvPr id="11" name="Rectangles 10"/>
          <p:cNvSpPr/>
          <p:nvPr/>
        </p:nvSpPr>
        <p:spPr>
          <a:xfrm>
            <a:off x="1155700" y="2228850"/>
            <a:ext cx="3061335" cy="3549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 Box 6"/>
          <p:cNvSpPr txBox="1"/>
          <p:nvPr/>
        </p:nvSpPr>
        <p:spPr>
          <a:xfrm>
            <a:off x="4328795" y="2228850"/>
            <a:ext cx="4668520" cy="368300"/>
          </a:xfrm>
          <a:prstGeom prst="rect">
            <a:avLst/>
          </a:prstGeom>
          <a:noFill/>
        </p:spPr>
        <p:txBody>
          <a:bodyPr wrap="square" rtlCol="0">
            <a:spAutoFit/>
          </a:bodyPr>
          <a:p>
            <a:r>
              <a:rPr lang="en-US" b="1">
                <a:solidFill>
                  <a:srgbClr val="FF0000"/>
                </a:solidFill>
              </a:rPr>
              <a:t>Khai báo một struct kiểu thời gian (tm)</a:t>
            </a:r>
            <a:endParaRPr lang="en-US" b="1">
              <a:solidFill>
                <a:srgbClr val="FF0000"/>
              </a:solidFill>
            </a:endParaRPr>
          </a:p>
        </p:txBody>
      </p:sp>
      <p:sp>
        <p:nvSpPr>
          <p:cNvPr id="8" name="Rectangles 7"/>
          <p:cNvSpPr/>
          <p:nvPr/>
        </p:nvSpPr>
        <p:spPr>
          <a:xfrm>
            <a:off x="1155700" y="2583815"/>
            <a:ext cx="7157085" cy="18059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8434705" y="2597150"/>
            <a:ext cx="2755900" cy="1753235"/>
          </a:xfrm>
          <a:prstGeom prst="rect">
            <a:avLst/>
          </a:prstGeom>
          <a:noFill/>
        </p:spPr>
        <p:txBody>
          <a:bodyPr wrap="square" rtlCol="0">
            <a:spAutoFit/>
          </a:bodyPr>
          <a:p>
            <a:r>
              <a:rPr lang="en-US" b="1">
                <a:solidFill>
                  <a:srgbClr val="FF0000"/>
                </a:solidFill>
              </a:rPr>
              <a:t>Nếu lấy được thời gian thì in ra Serial Monitor thông báo ,  nếu đã lấy được thời gian thì in ra Serial Monitor thời gian đã lấy được . </a:t>
            </a:r>
            <a:endParaRPr lang="en-US" b="1">
              <a:solidFill>
                <a:srgbClr val="FF0000"/>
              </a:solidFill>
            </a:endParaRPr>
          </a:p>
        </p:txBody>
      </p:sp>
      <p:sp>
        <p:nvSpPr>
          <p:cNvPr id="10" name="Rectangles 9"/>
          <p:cNvSpPr/>
          <p:nvPr/>
        </p:nvSpPr>
        <p:spPr>
          <a:xfrm>
            <a:off x="1155700" y="5077460"/>
            <a:ext cx="3172460" cy="6057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4455795" y="5077460"/>
            <a:ext cx="3857625" cy="645160"/>
          </a:xfrm>
          <a:prstGeom prst="rect">
            <a:avLst/>
          </a:prstGeom>
          <a:noFill/>
        </p:spPr>
        <p:txBody>
          <a:bodyPr wrap="square" rtlCol="0">
            <a:spAutoFit/>
          </a:bodyPr>
          <a:p>
            <a:r>
              <a:rPr lang="en-US" b="1">
                <a:solidFill>
                  <a:srgbClr val="FF0000"/>
                </a:solidFill>
              </a:rPr>
              <a:t>In ra Serial Monitor thời gian lấy được sau mỗi 1 giây </a:t>
            </a:r>
            <a:endParaRPr lang="en-US"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Source code test RTC : </a:t>
            </a:r>
            <a:endParaRPr lang="en-US"/>
          </a:p>
          <a:p>
            <a:endParaRPr lang="en-US"/>
          </a:p>
          <a:p>
            <a:endParaRPr lang="en-US"/>
          </a:p>
          <a:p>
            <a:endParaRPr lang="en-US"/>
          </a:p>
        </p:txBody>
      </p:sp>
      <p:sp>
        <p:nvSpPr>
          <p:cNvPr id="3" name="Title 2"/>
          <p:cNvSpPr>
            <a:spLocks noGrp="1"/>
          </p:cNvSpPr>
          <p:nvPr>
            <p:ph type="title"/>
          </p:nvPr>
        </p:nvSpPr>
        <p:spPr/>
        <p:txBody>
          <a:bodyPr/>
          <a:p>
            <a:r>
              <a:rPr lang="en-US">
                <a:sym typeface="+mn-ea"/>
              </a:rPr>
              <a:t>2. Tổng quan về mạch điện trong buổi hàn</a:t>
            </a:r>
            <a:endParaRPr lang="en-US"/>
          </a:p>
        </p:txBody>
      </p:sp>
      <p:pic>
        <p:nvPicPr>
          <p:cNvPr id="4" name="Picture 3"/>
          <p:cNvPicPr>
            <a:picLocks noChangeAspect="1"/>
          </p:cNvPicPr>
          <p:nvPr/>
        </p:nvPicPr>
        <p:blipFill>
          <a:blip r:embed="rId1"/>
          <a:stretch>
            <a:fillRect/>
          </a:stretch>
        </p:blipFill>
        <p:spPr>
          <a:xfrm>
            <a:off x="4153535" y="1731645"/>
            <a:ext cx="4446270" cy="4446270"/>
          </a:xfrm>
          <a:prstGeom prst="rect">
            <a:avLst/>
          </a:prstGeom>
          <a:ln>
            <a:solidFill>
              <a:schemeClr val="accent5"/>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pPr>
              <a:lnSpc>
                <a:spcPct val="110000"/>
              </a:lnSpc>
            </a:pPr>
            <a:r>
              <a:rPr lang="en-US" sz="2400"/>
              <a:t>Dựa vào tất cả kiến thức đã học hãy thiết kế hệ thống thu thập chất lượng không khí thỏa các yêu cầu của khách hàng :</a:t>
            </a:r>
            <a:endParaRPr lang="en-US" sz="2400"/>
          </a:p>
          <a:p>
            <a:pPr lvl="1">
              <a:lnSpc>
                <a:spcPct val="110000"/>
              </a:lnSpc>
            </a:pPr>
            <a:r>
              <a:rPr lang="en-US" sz="2400"/>
              <a:t>Đọc về các giá trị từ cảm biến khí CO MQ-7 ở chân 17 của esp32 . </a:t>
            </a:r>
            <a:r>
              <a:rPr lang="en-US" sz="2400" i="1">
                <a:effectLst>
                  <a:outerShdw blurRad="38100" dist="38100" dir="2700000" algn="tl">
                    <a:srgbClr val="000000">
                      <a:alpha val="43137"/>
                    </a:srgbClr>
                  </a:outerShdw>
                </a:effectLst>
              </a:rPr>
              <a:t>(Kết nối chân VCC của cảm biến với nguồn 3V3 , Chân A0 với chân 17 , và GND nối chung)</a:t>
            </a:r>
            <a:endParaRPr lang="en-US" sz="2400"/>
          </a:p>
          <a:p>
            <a:pPr lvl="1">
              <a:lnSpc>
                <a:spcPct val="110000"/>
              </a:lnSpc>
            </a:pPr>
            <a:r>
              <a:rPr lang="en-US" sz="2400"/>
              <a:t>Đọc về các giá trị từ cảm biến nhiệt độ , độ ẩm ở chân 16 của esp32. </a:t>
            </a:r>
            <a:r>
              <a:rPr lang="en-US" sz="2400" i="1">
                <a:effectLst>
                  <a:outerShdw blurRad="38100" dist="38100" dir="2700000" algn="tl">
                    <a:srgbClr val="000000">
                      <a:alpha val="43137"/>
                    </a:srgbClr>
                  </a:outerShdw>
                </a:effectLst>
                <a:sym typeface="+mn-ea"/>
              </a:rPr>
              <a:t>(Kết nối chân VCC của cảm biến với nguồn 3V3 , Chân Data với chân 17 , và GND nối chung)</a:t>
            </a:r>
            <a:endParaRPr lang="en-US" sz="2400"/>
          </a:p>
          <a:p>
            <a:pPr lvl="1">
              <a:lnSpc>
                <a:spcPct val="110000"/>
              </a:lnSpc>
            </a:pPr>
            <a:r>
              <a:rPr lang="en-US" sz="2400"/>
              <a:t>Đưa các giá trị đã đọc được lên Serial Monitor trên Arduino Ide.</a:t>
            </a:r>
            <a:endParaRPr lang="en-US" sz="2400"/>
          </a:p>
          <a:p>
            <a:pPr marL="228600" lvl="1" indent="0">
              <a:lnSpc>
                <a:spcPct val="110000"/>
              </a:lnSpc>
              <a:buNone/>
            </a:pPr>
            <a:endParaRPr lang="en-US" sz="2400"/>
          </a:p>
          <a:p>
            <a:pPr lvl="0">
              <a:lnSpc>
                <a:spcPct val="110000"/>
              </a:lnSpc>
            </a:pPr>
            <a:endParaRPr lang="en-US" sz="2400"/>
          </a:p>
          <a:p>
            <a:pPr marL="0" indent="0">
              <a:buNone/>
            </a:pPr>
            <a:endParaRPr 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pPr lvl="0">
              <a:lnSpc>
                <a:spcPct val="110000"/>
              </a:lnSpc>
            </a:pPr>
            <a:r>
              <a:rPr lang="en-US" sz="2400"/>
              <a:t>Để khách hàng tiện theo dõi dữ liệu hãy hiển thị dữ liệu thu thập được bằng cách : </a:t>
            </a:r>
            <a:endParaRPr lang="en-US" sz="2400"/>
          </a:p>
          <a:p>
            <a:pPr lvl="1">
              <a:lnSpc>
                <a:spcPct val="110000"/>
              </a:lnSpc>
            </a:pPr>
            <a:r>
              <a:rPr lang="en-US" sz="2400"/>
              <a:t>Hiển thị các thông số của cảm biến lên LCD </a:t>
            </a:r>
            <a:r>
              <a:rPr lang="en-US" sz="2400" b="1" i="1">
                <a:effectLst>
                  <a:outerShdw blurRad="38100" dist="38100" dir="2700000" algn="tl">
                    <a:srgbClr val="000000">
                      <a:alpha val="43137"/>
                    </a:srgbClr>
                  </a:outerShdw>
                </a:effectLst>
              </a:rPr>
              <a:t>(</a:t>
            </a:r>
            <a:r>
              <a:rPr lang="en-US" sz="2400" b="1" i="1">
                <a:solidFill>
                  <a:srgbClr val="FF0000"/>
                </a:solidFill>
                <a:effectLst>
                  <a:outerShdw blurRad="38100" dist="38100" dir="2700000" algn="tl">
                    <a:srgbClr val="000000">
                      <a:alpha val="43137"/>
                    </a:srgbClr>
                  </a:outerShdw>
                </a:effectLst>
              </a:rPr>
              <a:t>Cấp nguồn 5V cho LCD</a:t>
            </a:r>
            <a:r>
              <a:rPr lang="en-US" sz="2400" b="1" i="1">
                <a:effectLst>
                  <a:outerShdw blurRad="38100" dist="38100" dir="2700000" algn="tl">
                    <a:srgbClr val="000000">
                      <a:alpha val="43137"/>
                    </a:srgbClr>
                  </a:outerShdw>
                </a:effectLst>
              </a:rPr>
              <a:t> , kết nối chân SDA của LCD với chân 13 và chân SCL với chân 14 của ESP32  )</a:t>
            </a:r>
            <a:r>
              <a:rPr lang="en-US" sz="2400"/>
              <a:t> .</a:t>
            </a:r>
            <a:endParaRPr lang="en-US" sz="2400"/>
          </a:p>
          <a:p>
            <a:pPr lvl="1">
              <a:lnSpc>
                <a:spcPct val="110000"/>
              </a:lnSpc>
            </a:pPr>
            <a:r>
              <a:rPr lang="en-US" sz="2400"/>
              <a:t>Nếu LCD không đủ chỗ để ghi hãy hiển thị các phần thông tin của cảm biến thu thập được sau mỗi 1s .</a:t>
            </a:r>
            <a:endParaRPr lang="en-US" sz="2400"/>
          </a:p>
          <a:p>
            <a:pPr lvl="0">
              <a:lnSpc>
                <a:spcPct val="110000"/>
              </a:lnSpc>
            </a:pPr>
            <a:endParaRPr lang="en-US" sz="2400"/>
          </a:p>
          <a:p>
            <a:pPr marL="0" indent="0">
              <a:buNone/>
            </a:pP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pPr lvl="0">
              <a:lnSpc>
                <a:spcPct val="110000"/>
              </a:lnSpc>
            </a:pPr>
            <a:r>
              <a:rPr lang="en-US">
                <a:sym typeface="+mn-ea"/>
              </a:rPr>
              <a:t>Khách hàng muốn tích hợp đồng hồ vào cảm biến để tiện theo dõi thời gian thực hãy cải tiến hệ thống bằng cách  : </a:t>
            </a:r>
            <a:endParaRPr lang="en-US">
              <a:sym typeface="+mn-ea"/>
            </a:endParaRPr>
          </a:p>
          <a:p>
            <a:pPr lvl="1">
              <a:lnSpc>
                <a:spcPct val="110000"/>
              </a:lnSpc>
            </a:pPr>
            <a:r>
              <a:rPr lang="en-US" sz="2200"/>
              <a:t>Tạo ra các mode hiển thị cho khách hàng gồm 2 mode : Time và Data trong đó :</a:t>
            </a:r>
            <a:endParaRPr lang="en-US" sz="2200"/>
          </a:p>
          <a:p>
            <a:pPr lvl="2">
              <a:lnSpc>
                <a:spcPct val="110000"/>
              </a:lnSpc>
            </a:pPr>
            <a:r>
              <a:rPr lang="en-US" sz="2000"/>
              <a:t>Time là mode hiển thị thời gian hiện tại của hệ thống - đồng bộ thời gian của ESP32 và thời gian trên web sever , sử dụng RTC nội của ESP32.</a:t>
            </a:r>
            <a:endParaRPr lang="en-US" sz="2000"/>
          </a:p>
          <a:p>
            <a:pPr lvl="2">
              <a:lnSpc>
                <a:spcPct val="110000"/>
              </a:lnSpc>
            </a:pPr>
            <a:r>
              <a:rPr lang="en-US" sz="2000"/>
              <a:t>Data là mode hiển thị phần dữ liệu mà cảm biến đã thu thập được .</a:t>
            </a:r>
            <a:endParaRPr lang="en-US" sz="2000"/>
          </a:p>
          <a:p>
            <a:pPr lvl="1">
              <a:lnSpc>
                <a:spcPct val="110000"/>
              </a:lnSpc>
            </a:pPr>
            <a:r>
              <a:rPr lang="en-US" sz="2200"/>
              <a:t>Tạo ra các nút điều hướng để chuyển 2 mode : Time và Data. </a:t>
            </a:r>
            <a:r>
              <a:rPr lang="en-US" sz="2200">
                <a:solidFill>
                  <a:srgbClr val="FF0000"/>
                </a:solidFill>
                <a:effectLst>
                  <a:outerShdw blurRad="38100" dist="38100" dir="2700000" algn="tl">
                    <a:srgbClr val="000000">
                      <a:alpha val="43137"/>
                    </a:srgbClr>
                  </a:outerShdw>
                </a:effectLst>
              </a:rPr>
              <a:t>(Lưu ý mắc trở kéo lên và kéo xuống , và mắc tụ để chống rung nút nhấn , *không được mắc chân nút nhấn với chân 5V ).</a:t>
            </a:r>
            <a:endParaRPr lang="en-US" sz="2200"/>
          </a:p>
          <a:p>
            <a:pPr lvl="2">
              <a:lnSpc>
                <a:spcPct val="110000"/>
              </a:lnSpc>
            </a:pPr>
            <a:endParaRPr lang="en-US" sz="2000"/>
          </a:p>
          <a:p>
            <a:pPr marL="0" indent="0">
              <a:buNone/>
            </a:pP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Mình sử dụng những gì để hàn mạch ?</a:t>
            </a:r>
            <a:endParaRPr lang="en-US" dirty="0"/>
          </a:p>
          <a:p>
            <a:endParaRPr lang="en-US" dirty="0"/>
          </a:p>
        </p:txBody>
      </p:sp>
      <p:pic>
        <p:nvPicPr>
          <p:cNvPr id="6" name="Picture 5"/>
          <p:cNvPicPr/>
          <p:nvPr/>
        </p:nvPicPr>
        <p:blipFill>
          <a:blip r:embed="rId1"/>
          <a:stretch>
            <a:fillRect/>
          </a:stretch>
        </p:blipFill>
        <p:spPr>
          <a:xfrm>
            <a:off x="712470" y="2282190"/>
            <a:ext cx="2597150" cy="2597150"/>
          </a:xfrm>
          <a:prstGeom prst="rect">
            <a:avLst/>
          </a:prstGeom>
        </p:spPr>
      </p:pic>
      <p:sp>
        <p:nvSpPr>
          <p:cNvPr id="9" name="Text Box 8"/>
          <p:cNvSpPr txBox="1"/>
          <p:nvPr/>
        </p:nvSpPr>
        <p:spPr>
          <a:xfrm>
            <a:off x="5231130" y="2075815"/>
            <a:ext cx="4860290" cy="3943350"/>
          </a:xfrm>
          <a:prstGeom prst="rect">
            <a:avLst/>
          </a:prstGeom>
          <a:noFill/>
        </p:spPr>
        <p:txBody>
          <a:bodyPr wrap="square" rtlCol="0">
            <a:noAutofit/>
          </a:bodyPr>
          <a:p>
            <a:pPr>
              <a:lnSpc>
                <a:spcPct val="120000"/>
              </a:lnSpc>
            </a:pPr>
            <a:r>
              <a:rPr lang="en-US" sz="2400">
                <a:effectLst>
                  <a:outerShdw blurRad="38100" dist="38100" dir="2700000" algn="tl">
                    <a:srgbClr val="000000">
                      <a:alpha val="43137"/>
                    </a:srgbClr>
                  </a:outerShdw>
                </a:effectLst>
                <a:latin typeface="UTM Caviar" panose="02040603050506020204" charset="0"/>
                <a:cs typeface="UTM Caviar" panose="02040603050506020204" charset="0"/>
              </a:rPr>
              <a:t>Thiếc hàn là hợp kim dễ nóng chảy , thường có nhiệt độ nóng chảy trong khoảng từ 138 đến 400 độ C tùy loại thiếc hàn ở trên thị trường .</a:t>
            </a:r>
            <a:br>
              <a:rPr lang="en-US" sz="2400">
                <a:effectLst>
                  <a:outerShdw blurRad="38100" dist="38100" dir="2700000" algn="tl">
                    <a:srgbClr val="000000">
                      <a:alpha val="43137"/>
                    </a:srgbClr>
                  </a:outerShdw>
                </a:effectLst>
              </a:rPr>
            </a:br>
            <a:br>
              <a:rPr lang="en-US" sz="2400">
                <a:effectLst>
                  <a:outerShdw blurRad="38100" dist="38100" dir="2700000" algn="tl">
                    <a:srgbClr val="000000">
                      <a:alpha val="43137"/>
                    </a:srgbClr>
                  </a:outerShdw>
                </a:effectLst>
              </a:rPr>
            </a:br>
            <a:r>
              <a:rPr lang="en-US" sz="2400" b="1">
                <a:solidFill>
                  <a:srgbClr val="FF0000"/>
                </a:solidFill>
                <a:effectLst>
                  <a:outerShdw blurRad="38100" dist="38100" dir="2700000" algn="tl">
                    <a:srgbClr val="000000">
                      <a:alpha val="43137"/>
                    </a:srgbClr>
                  </a:outerShdw>
                </a:effectLst>
              </a:rPr>
              <a:t>Câu hỏi : Vì sao thiếc hàn được gọi là hợp kim ? Trong khi thiếc là kim loại .</a:t>
            </a:r>
            <a:endParaRPr lang="en-US" sz="2400" b="1">
              <a:solidFill>
                <a:srgbClr val="FF0000"/>
              </a:solidFill>
              <a:effectLst>
                <a:outerShdw blurRad="38100" dist="38100" dir="2700000" algn="tl">
                  <a:srgbClr val="000000">
                    <a:alpha val="43137"/>
                  </a:srgbClr>
                </a:outerShdw>
              </a:effectLst>
            </a:endParaRPr>
          </a:p>
        </p:txBody>
      </p:sp>
      <p:sp>
        <p:nvSpPr>
          <p:cNvPr id="10" name="Text Box 9"/>
          <p:cNvSpPr txBox="1"/>
          <p:nvPr/>
        </p:nvSpPr>
        <p:spPr>
          <a:xfrm>
            <a:off x="0" y="5118735"/>
            <a:ext cx="4064000" cy="460375"/>
          </a:xfrm>
          <a:prstGeom prst="rect">
            <a:avLst/>
          </a:prstGeom>
          <a:noFill/>
        </p:spPr>
        <p:txBody>
          <a:bodyPr wrap="square" rtlCol="0">
            <a:spAutoFit/>
          </a:bodyPr>
          <a:p>
            <a:pPr algn="ctr"/>
            <a:r>
              <a:rPr lang="en-US" sz="2400" b="1">
                <a:effectLst>
                  <a:outerShdw blurRad="38100" dist="38100" dir="2700000" algn="tl">
                    <a:srgbClr val="000000">
                      <a:alpha val="43137"/>
                    </a:srgbClr>
                  </a:outerShdw>
                </a:effectLst>
              </a:rPr>
              <a:t>Thiếc hàn</a:t>
            </a:r>
            <a:endParaRPr lang="en-US" sz="2400" b="1">
              <a:effectLst>
                <a:outerShdw blurRad="38100" dist="38100" dir="2700000" algn="tl">
                  <a:srgbClr val="000000">
                    <a:alpha val="43137"/>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6" name="Content Placeholder 5"/>
          <p:cNvSpPr/>
          <p:nvPr>
            <p:ph idx="1"/>
          </p:nvPr>
        </p:nvSpPr>
        <p:spPr/>
        <p:txBody>
          <a:bodyPr/>
          <a:p>
            <a:pPr lvl="0">
              <a:lnSpc>
                <a:spcPct val="110000"/>
              </a:lnSpc>
            </a:pPr>
            <a:r>
              <a:rPr lang="en-US" sz="2400"/>
              <a:t>Khách hàng muốn hệ thống có tích hợp thêm tính năng cảnh báo khi có cháy hãy cải tiến hệ thống bằng cách : </a:t>
            </a:r>
            <a:endParaRPr lang="en-US" sz="2400"/>
          </a:p>
          <a:p>
            <a:pPr lvl="1">
              <a:lnSpc>
                <a:spcPct val="110000"/>
              </a:lnSpc>
            </a:pPr>
            <a:r>
              <a:rPr lang="en-US" sz="2200"/>
              <a:t>Nối Buzzer vào hệ thống , set giá trị của cảm biến CO mà bạn cho là đang có cháy , nếu cảm biến ghi nhận được giá trị trên thì cho bật Buzzer để cảnh báo đồng thời xuất tín hiệu cảnh báo sang cho LCD.</a:t>
            </a:r>
            <a:endParaRPr lang="en-US" sz="2200"/>
          </a:p>
          <a:p>
            <a:pPr lvl="2">
              <a:lnSpc>
                <a:spcPct val="110000"/>
              </a:lnSpc>
            </a:pPr>
            <a:endParaRPr lang="en-US" sz="2000"/>
          </a:p>
          <a:p>
            <a:pPr marL="0" indent="0">
              <a:buNone/>
            </a:pPr>
            <a:endParaRPr 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2. Tổng quan về mạch điện trong buổi hàn</a:t>
            </a:r>
            <a:endParaRPr lang="en-US"/>
          </a:p>
        </p:txBody>
      </p:sp>
      <p:sp>
        <p:nvSpPr>
          <p:cNvPr id="2" name="Content Placeholder 1"/>
          <p:cNvSpPr/>
          <p:nvPr>
            <p:ph idx="1"/>
          </p:nvPr>
        </p:nvSpPr>
        <p:spPr/>
        <p:txBody>
          <a:bodyPr/>
          <a:p>
            <a:r>
              <a:rPr lang="en-US"/>
              <a:t>Code tham khảo : </a:t>
            </a:r>
            <a:endParaRPr lang="en-US"/>
          </a:p>
        </p:txBody>
      </p:sp>
      <p:pic>
        <p:nvPicPr>
          <p:cNvPr id="4" name="Picture 3"/>
          <p:cNvPicPr>
            <a:picLocks noChangeAspect="1"/>
          </p:cNvPicPr>
          <p:nvPr/>
        </p:nvPicPr>
        <p:blipFill>
          <a:blip r:embed="rId1"/>
          <a:stretch>
            <a:fillRect/>
          </a:stretch>
        </p:blipFill>
        <p:spPr>
          <a:xfrm>
            <a:off x="3605530" y="1712595"/>
            <a:ext cx="4546600" cy="4546600"/>
          </a:xfrm>
          <a:prstGeom prst="rect">
            <a:avLst/>
          </a:prstGeom>
          <a:ln>
            <a:solidFill>
              <a:schemeClr val="accent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endParaRPr lang="en-US"/>
          </a:p>
        </p:txBody>
      </p:sp>
      <p:sp>
        <p:nvSpPr>
          <p:cNvPr id="3" name="Title 2"/>
          <p:cNvSpPr>
            <a:spLocks noGrp="1"/>
          </p:cNvSpPr>
          <p:nvPr>
            <p:ph type="title"/>
          </p:nvPr>
        </p:nvSpPr>
        <p:spPr/>
        <p:txBody>
          <a:bodyPr/>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Mình sử dụng những gì để hàn mạch ?</a:t>
            </a:r>
            <a:endParaRPr lang="en-US" dirty="0"/>
          </a:p>
          <a:p>
            <a:endParaRPr lang="en-US" dirty="0"/>
          </a:p>
        </p:txBody>
      </p:sp>
      <p:pic>
        <p:nvPicPr>
          <p:cNvPr id="6" name="Picture 5"/>
          <p:cNvPicPr/>
          <p:nvPr/>
        </p:nvPicPr>
        <p:blipFill>
          <a:blip r:embed="rId1"/>
          <a:stretch>
            <a:fillRect/>
          </a:stretch>
        </p:blipFill>
        <p:spPr>
          <a:xfrm>
            <a:off x="553720" y="2011045"/>
            <a:ext cx="3294380" cy="3294380"/>
          </a:xfrm>
          <a:prstGeom prst="rect">
            <a:avLst/>
          </a:prstGeom>
        </p:spPr>
      </p:pic>
      <p:sp>
        <p:nvSpPr>
          <p:cNvPr id="9" name="Text Box 8"/>
          <p:cNvSpPr txBox="1"/>
          <p:nvPr/>
        </p:nvSpPr>
        <p:spPr>
          <a:xfrm>
            <a:off x="5231130" y="2075815"/>
            <a:ext cx="4860290" cy="3943350"/>
          </a:xfrm>
          <a:prstGeom prst="rect">
            <a:avLst/>
          </a:prstGeom>
          <a:noFill/>
        </p:spPr>
        <p:txBody>
          <a:bodyPr wrap="square" rtlCol="0">
            <a:noAutofit/>
          </a:bodyPr>
          <a:p>
            <a:pPr>
              <a:lnSpc>
                <a:spcPct val="120000"/>
              </a:lnSpc>
            </a:pPr>
            <a:r>
              <a:rPr lang="en-US" sz="2400">
                <a:effectLst>
                  <a:outerShdw blurRad="38100" dist="38100" dir="2700000" algn="tl">
                    <a:srgbClr val="000000">
                      <a:alpha val="43137"/>
                    </a:srgbClr>
                  </a:outerShdw>
                </a:effectLst>
                <a:latin typeface="UTM Caviar" panose="02040603050506020204" charset="0"/>
                <a:cs typeface="UTM Caviar" panose="02040603050506020204" charset="0"/>
              </a:rPr>
              <a:t>Mỏ hàn là thiết bị dùng để nung chảy thiếc hàn , lưu ý đầu mũi hàn rất nóng có thể nóng trên 400 độ C .</a:t>
            </a:r>
            <a:endParaRPr lang="en-US" sz="24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Mình sử dụng những gì để hàn mạch ?</a:t>
            </a:r>
            <a:endParaRPr lang="en-US" dirty="0"/>
          </a:p>
          <a:p>
            <a:endParaRPr lang="en-US" dirty="0"/>
          </a:p>
        </p:txBody>
      </p:sp>
      <p:pic>
        <p:nvPicPr>
          <p:cNvPr id="2" name="Picture 1"/>
          <p:cNvPicPr/>
          <p:nvPr/>
        </p:nvPicPr>
        <p:blipFill>
          <a:blip r:embed="rId1"/>
          <a:stretch>
            <a:fillRect/>
          </a:stretch>
        </p:blipFill>
        <p:spPr>
          <a:xfrm>
            <a:off x="607695" y="2141220"/>
            <a:ext cx="1790700" cy="1692910"/>
          </a:xfrm>
          <a:prstGeom prst="rect">
            <a:avLst/>
          </a:prstGeom>
        </p:spPr>
      </p:pic>
      <p:sp>
        <p:nvSpPr>
          <p:cNvPr id="4" name="Text Box 3"/>
          <p:cNvSpPr txBox="1"/>
          <p:nvPr/>
        </p:nvSpPr>
        <p:spPr>
          <a:xfrm>
            <a:off x="5660390" y="1664335"/>
            <a:ext cx="4064000" cy="4892675"/>
          </a:xfrm>
          <a:prstGeom prst="rect">
            <a:avLst/>
          </a:prstGeom>
          <a:noFill/>
        </p:spPr>
        <p:txBody>
          <a:bodyPr wrap="square" rtlCol="0">
            <a:spAutoFit/>
          </a:bodyPr>
          <a:p>
            <a:r>
              <a:rPr lang="en-US" sz="2400">
                <a:effectLst>
                  <a:outerShdw blurRad="38100" dist="38100" dir="2700000" algn="tl">
                    <a:srgbClr val="000000">
                      <a:alpha val="43137"/>
                    </a:srgbClr>
                  </a:outerShdw>
                </a:effectLst>
                <a:latin typeface="UTM Caviar" panose="02040603050506020204" charset="0"/>
                <a:cs typeface="UTM Caviar" panose="02040603050506020204" charset="0"/>
              </a:rPr>
              <a:t>Nhựa thông hoặc mỡ hàn là các chất trợ hàn , các chất này được dùng để làm giảm sức căng bề mặt tại điểm hàn , khiến mối hàn dễ bám đều vào bề mặt cần hàn .</a:t>
            </a:r>
            <a:br>
              <a:rPr lang="en-US" sz="2400">
                <a:effectLst>
                  <a:outerShdw blurRad="38100" dist="38100" dir="2700000" algn="tl">
                    <a:srgbClr val="000000">
                      <a:alpha val="43137"/>
                    </a:srgbClr>
                  </a:outerShdw>
                </a:effectLst>
                <a:latin typeface="UTM Caviar" panose="02040603050506020204" charset="0"/>
                <a:cs typeface="UTM Caviar" panose="02040603050506020204" charset="0"/>
              </a:rPr>
            </a:br>
            <a:br>
              <a:rPr lang="en-US" sz="2400">
                <a:effectLst>
                  <a:outerShdw blurRad="38100" dist="38100" dir="2700000" algn="tl">
                    <a:srgbClr val="000000">
                      <a:alpha val="43137"/>
                    </a:srgbClr>
                  </a:outerShdw>
                </a:effectLst>
                <a:latin typeface="UTM Caviar" panose="02040603050506020204" charset="0"/>
                <a:cs typeface="UTM Caviar" panose="02040603050506020204" charset="0"/>
              </a:rPr>
            </a:br>
            <a:r>
              <a:rPr lang="en-US" sz="2400">
                <a:solidFill>
                  <a:srgbClr val="FF0000"/>
                </a:solidFill>
                <a:effectLst>
                  <a:outerShdw blurRad="38100" dist="38100" dir="2700000" algn="tl">
                    <a:srgbClr val="000000">
                      <a:alpha val="43137"/>
                    </a:srgbClr>
                  </a:outerShdw>
                </a:effectLst>
                <a:latin typeface="UTM Caviar" panose="02040603050506020204" charset="0"/>
                <a:cs typeface="UTM Caviar" panose="02040603050506020204" charset="0"/>
              </a:rPr>
              <a:t>Câu hỏi : Một số loại thiếc hàn khi hàn chúng ta không cần dùng tới chất trợ hàn nhưng mối hàn vẫn rất đẹp , vì sao ?</a:t>
            </a:r>
            <a:endParaRPr lang="en-US" sz="2400">
              <a:solidFill>
                <a:srgbClr val="FF0000"/>
              </a:solidFill>
              <a:effectLst>
                <a:outerShdw blurRad="38100" dist="38100" dir="2700000" algn="tl">
                  <a:srgbClr val="000000">
                    <a:alpha val="43137"/>
                  </a:srgbClr>
                </a:outerShdw>
              </a:effectLst>
              <a:latin typeface="UTM Caviar" panose="02040603050506020204" charset="0"/>
              <a:cs typeface="UTM Caviar" panose="02040603050506020204" charset="0"/>
            </a:endParaRPr>
          </a:p>
        </p:txBody>
      </p:sp>
      <p:pic>
        <p:nvPicPr>
          <p:cNvPr id="6" name="Picture 5"/>
          <p:cNvPicPr/>
          <p:nvPr/>
        </p:nvPicPr>
        <p:blipFill>
          <a:blip r:embed="rId2"/>
          <a:stretch>
            <a:fillRect/>
          </a:stretch>
        </p:blipFill>
        <p:spPr>
          <a:xfrm>
            <a:off x="723900" y="4217035"/>
            <a:ext cx="1962150" cy="1962150"/>
          </a:xfrm>
          <a:prstGeom prst="rect">
            <a:avLst/>
          </a:prstGeom>
        </p:spPr>
      </p:pic>
      <p:pic>
        <p:nvPicPr>
          <p:cNvPr id="9" name="Picture 8"/>
          <p:cNvPicPr/>
          <p:nvPr/>
        </p:nvPicPr>
        <p:blipFill>
          <a:blip r:embed="rId3"/>
          <a:stretch>
            <a:fillRect/>
          </a:stretch>
        </p:blipFill>
        <p:spPr>
          <a:xfrm>
            <a:off x="10328275" y="2019935"/>
            <a:ext cx="5115560" cy="1424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Mình sử dụng những gì để hàn mạch ?</a:t>
            </a:r>
            <a:endParaRPr lang="en-US" dirty="0"/>
          </a:p>
          <a:p>
            <a:endParaRPr lang="en-US" dirty="0"/>
          </a:p>
        </p:txBody>
      </p:sp>
      <p:sp>
        <p:nvSpPr>
          <p:cNvPr id="4" name="Text Box 3"/>
          <p:cNvSpPr txBox="1"/>
          <p:nvPr/>
        </p:nvSpPr>
        <p:spPr>
          <a:xfrm>
            <a:off x="5660390" y="1982470"/>
            <a:ext cx="4064000" cy="829945"/>
          </a:xfrm>
          <a:prstGeom prst="rect">
            <a:avLst/>
          </a:prstGeom>
          <a:noFill/>
        </p:spPr>
        <p:txBody>
          <a:bodyPr wrap="square" rtlCol="0">
            <a:spAutoFit/>
          </a:bodyPr>
          <a:p>
            <a:r>
              <a:rPr lang="en-US" sz="2400">
                <a:solidFill>
                  <a:schemeClr val="tx1"/>
                </a:solidFill>
                <a:effectLst/>
                <a:latin typeface="UTM Caviar" panose="02040603050506020204" charset="0"/>
                <a:cs typeface="UTM Caviar" panose="02040603050506020204" charset="0"/>
              </a:rPr>
              <a:t>Bọt biển được xem như vật dụng để vệ sinh mũi hàn.</a:t>
            </a:r>
            <a:endParaRPr lang="en-US" sz="2400">
              <a:solidFill>
                <a:schemeClr val="tx1"/>
              </a:solidFill>
              <a:effectLst/>
              <a:latin typeface="UTM Caviar" panose="02040603050506020204" charset="0"/>
              <a:cs typeface="UTM Caviar" panose="02040603050506020204" charset="0"/>
            </a:endParaRPr>
          </a:p>
        </p:txBody>
      </p:sp>
      <p:pic>
        <p:nvPicPr>
          <p:cNvPr id="5" name="Picture 4"/>
          <p:cNvPicPr/>
          <p:nvPr/>
        </p:nvPicPr>
        <p:blipFill>
          <a:blip r:embed="rId1"/>
          <a:stretch>
            <a:fillRect/>
          </a:stretch>
        </p:blipFill>
        <p:spPr>
          <a:xfrm>
            <a:off x="504825" y="1816100"/>
            <a:ext cx="2400935" cy="2400935"/>
          </a:xfrm>
          <a:prstGeom prst="rect">
            <a:avLst/>
          </a:prstGeom>
        </p:spPr>
      </p:pic>
      <p:pic>
        <p:nvPicPr>
          <p:cNvPr id="10" name="Picture 9"/>
          <p:cNvPicPr/>
          <p:nvPr/>
        </p:nvPicPr>
        <p:blipFill>
          <a:blip r:embed="rId2"/>
          <a:stretch>
            <a:fillRect/>
          </a:stretch>
        </p:blipFill>
        <p:spPr>
          <a:xfrm>
            <a:off x="504825" y="3912235"/>
            <a:ext cx="2266950" cy="2266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Quy trình hàn mạch xuyên lỗ ?</a:t>
            </a:r>
            <a:endParaRPr lang="en-US" dirty="0"/>
          </a:p>
          <a:p>
            <a:endParaRPr lang="en-US" dirty="0"/>
          </a:p>
        </p:txBody>
      </p:sp>
      <p:pic>
        <p:nvPicPr>
          <p:cNvPr id="3" name="Picture 2"/>
          <p:cNvPicPr/>
          <p:nvPr/>
        </p:nvPicPr>
        <p:blipFill>
          <a:blip r:embed="rId1"/>
          <a:stretch>
            <a:fillRect/>
          </a:stretch>
        </p:blipFill>
        <p:spPr>
          <a:xfrm>
            <a:off x="701675" y="1919605"/>
            <a:ext cx="7727315" cy="4515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Tổng quan về hàn mạch</a:t>
            </a:r>
            <a:endParaRPr lang="en-US" dirty="0"/>
          </a:p>
        </p:txBody>
      </p:sp>
      <p:sp>
        <p:nvSpPr>
          <p:cNvPr id="8" name="Content Placeholder 7"/>
          <p:cNvSpPr>
            <a:spLocks noGrp="1"/>
          </p:cNvSpPr>
          <p:nvPr>
            <p:ph idx="1"/>
          </p:nvPr>
        </p:nvSpPr>
        <p:spPr/>
        <p:txBody>
          <a:bodyPr/>
          <a:lstStyle/>
          <a:p>
            <a:r>
              <a:rPr lang="en-US" dirty="0"/>
              <a:t>Quy trình hàn mạch xuyên lỗ ?</a:t>
            </a:r>
            <a:endParaRPr lang="en-US" dirty="0"/>
          </a:p>
          <a:p>
            <a:r>
              <a:rPr lang="en-US" dirty="0"/>
              <a:t>(Video và demo trực tiếp)</a:t>
            </a:r>
            <a:endParaRPr lang="en-US" dirty="0"/>
          </a:p>
        </p:txBody>
      </p:sp>
      <p:pic>
        <p:nvPicPr>
          <p:cNvPr id="2" name="Cachhan2-fas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rcRect l="36833" t="22954" r="32406" b="14972"/>
          <a:stretch>
            <a:fillRect/>
          </a:stretch>
        </p:blipFill>
        <p:spPr>
          <a:xfrm>
            <a:off x="5132705" y="963295"/>
            <a:ext cx="4747895" cy="53892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UTM Caviar"/>
        <a:ea typeface=""/>
        <a:cs typeface=""/>
      </a:majorFont>
      <a:minorFont>
        <a:latin typeface="VNF-Caviar Dreams"/>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noFill/>
        <a:noFill/>
        <a:no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7977</Words>
  <Application>WPS Presentation</Application>
  <PresentationFormat>Widescreen</PresentationFormat>
  <Paragraphs>358</Paragraphs>
  <Slides>45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Arial</vt:lpstr>
      <vt:lpstr>SimSun</vt:lpstr>
      <vt:lpstr>Wingdings</vt:lpstr>
      <vt:lpstr>Roboto</vt:lpstr>
      <vt:lpstr>Times New Roman</vt:lpstr>
      <vt:lpstr>UD Digi Kyokasho NK-B</vt:lpstr>
      <vt:lpstr>UTM Caviar</vt:lpstr>
      <vt:lpstr>Microsoft YaHei</vt:lpstr>
      <vt:lpstr>Arial Unicode MS</vt:lpstr>
      <vt:lpstr>VNF-Caviar Dreams</vt:lpstr>
      <vt:lpstr>Aptos</vt:lpstr>
      <vt:lpstr>Segoe UI</vt:lpstr>
      <vt:lpstr>Yu Gothic UI Semilight</vt:lpstr>
      <vt:lpstr>1_Office Theme</vt:lpstr>
      <vt:lpstr>Hàn mạch và thiết kế hệ thống</vt:lpstr>
      <vt:lpstr>Nội dung</vt:lpstr>
      <vt:lpstr>1. Tổng quan về hàn mạch</vt:lpstr>
      <vt:lpstr>1. Tổng quan về hàn mạch</vt:lpstr>
      <vt:lpstr>1. Tổng quan về hàn mạch</vt:lpstr>
      <vt:lpstr>1. Tổng quan về hàn mạch</vt:lpstr>
      <vt:lpstr>1. Tổng quan về hàn mạch</vt:lpstr>
      <vt:lpstr>1. Tổng quan về hàn mạch</vt:lpstr>
      <vt:lpstr>1. Tổng quan về hàn mạch</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2. Tổng quan về mạch điện trong buổi hàn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QUOC THANG</dc:creator>
  <cp:lastModifiedBy>crypt</cp:lastModifiedBy>
  <cp:revision>169</cp:revision>
  <dcterms:created xsi:type="dcterms:W3CDTF">2024-04-20T17:26:00Z</dcterms:created>
  <dcterms:modified xsi:type="dcterms:W3CDTF">2025-07-01T07:28:04Z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77FDF16C7E2D4426A2E7458CCBD59C17_12</vt:lpwstr>
  </property>
  <property fmtid="{D5CDD505-2E9C-101B-9397-08002B2CF9AE}" pid="3" name="KSOProductBuildVer">
    <vt:lpwstr>1033-12.2.0.21546</vt:lpwstr>
  </property>
</Properties>
</file>